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3"/>
  </p:notesMasterIdLst>
  <p:sldIdLst>
    <p:sldId id="256" r:id="rId2"/>
    <p:sldId id="284" r:id="rId3"/>
    <p:sldId id="263" r:id="rId4"/>
    <p:sldId id="285" r:id="rId5"/>
    <p:sldId id="291" r:id="rId6"/>
    <p:sldId id="286" r:id="rId7"/>
    <p:sldId id="287" r:id="rId8"/>
    <p:sldId id="288" r:id="rId9"/>
    <p:sldId id="289" r:id="rId10"/>
    <p:sldId id="292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C3D63"/>
    <a:srgbClr val="8B2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7" autoAdjust="0"/>
    <p:restoredTop sz="83245" autoAdjust="0"/>
  </p:normalViewPr>
  <p:slideViewPr>
    <p:cSldViewPr snapToGrid="0" snapToObjects="1">
      <p:cViewPr varScale="1">
        <p:scale>
          <a:sx n="111" d="100"/>
          <a:sy n="111" d="100"/>
        </p:scale>
        <p:origin x="-30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79E69-B91A-0A4F-B91B-25A8CA6AD886}" type="datetimeFigureOut">
              <a:rPr lang="en-US" smtClean="0"/>
              <a:pPr/>
              <a:t>9/20/13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6B30C-4948-AC4E-A971-3515279241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baseline="0" dirty="0" smtClean="0">
                <a:latin typeface="Calibri" charset="0"/>
              </a:rPr>
              <a:t>AUTHORS AND CONTEXT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>
                <a:latin typeface="Calibri" charset="0"/>
              </a:rPr>
              <a:t>Greg Sinnett, Scripps Institution of Oceanography, Ph.D. Student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>
                <a:latin typeface="Calibri" charset="0"/>
              </a:rPr>
              <a:t>Jennifer </a:t>
            </a:r>
            <a:r>
              <a:rPr lang="en-US" baseline="0" dirty="0" err="1" smtClean="0">
                <a:latin typeface="Calibri" charset="0"/>
              </a:rPr>
              <a:t>Ogo</a:t>
            </a:r>
            <a:r>
              <a:rPr lang="en-US" baseline="0" dirty="0" smtClean="0">
                <a:latin typeface="Calibri" charset="0"/>
              </a:rPr>
              <a:t>, Kearny High School, Science Teacher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baseline="0" dirty="0" smtClean="0">
              <a:latin typeface="Calibri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>
                <a:latin typeface="Calibri" charset="0"/>
              </a:rPr>
              <a:t>http://</a:t>
            </a:r>
            <a:r>
              <a:rPr lang="en-US" baseline="0" dirty="0" err="1" smtClean="0">
                <a:latin typeface="Calibri" charset="0"/>
              </a:rPr>
              <a:t>commons.wikimedia.org</a:t>
            </a:r>
            <a:r>
              <a:rPr lang="en-US" baseline="0" dirty="0" smtClean="0">
                <a:latin typeface="Calibri" charset="0"/>
              </a:rPr>
              <a:t>/wiki/File:Blue_water,_</a:t>
            </a:r>
            <a:r>
              <a:rPr lang="en-US" baseline="0" dirty="0" err="1" smtClean="0">
                <a:latin typeface="Calibri" charset="0"/>
              </a:rPr>
              <a:t>Lake_Tahoe.jpg</a:t>
            </a:r>
            <a:endParaRPr lang="en-US" baseline="0" dirty="0" smtClean="0">
              <a:latin typeface="Calibri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baseline="0" dirty="0" smtClean="0">
              <a:latin typeface="Calibri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baseline="0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B30C-4948-AC4E-A971-3515279241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40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B30C-4948-AC4E-A971-3515279241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B30C-4948-AC4E-A971-3515279241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2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http://</a:t>
            </a:r>
            <a:r>
              <a:rPr lang="en-US" baseline="0" dirty="0" err="1" smtClean="0"/>
              <a:t>www.chem.ufl.edu</a:t>
            </a:r>
            <a:r>
              <a:rPr lang="en-US" baseline="0" dirty="0" smtClean="0"/>
              <a:t>/~</a:t>
            </a:r>
            <a:r>
              <a:rPr lang="en-US" baseline="0" dirty="0" err="1" smtClean="0"/>
              <a:t>itl</a:t>
            </a:r>
            <a:r>
              <a:rPr lang="en-US" baseline="0" dirty="0" smtClean="0"/>
              <a:t>/4411/lectures/</a:t>
            </a:r>
            <a:r>
              <a:rPr lang="en-US" baseline="0" dirty="0" err="1" smtClean="0"/>
              <a:t>lec_g.html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commons.wikimedia.org</a:t>
            </a:r>
            <a:r>
              <a:rPr lang="en-US" baseline="0" dirty="0" smtClean="0"/>
              <a:t>/wiki/</a:t>
            </a:r>
            <a:r>
              <a:rPr lang="en-US" baseline="0" smtClean="0"/>
              <a:t>File:Yellow_toy_balloon.svg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B30C-4948-AC4E-A971-3515279241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B30C-4948-AC4E-A971-3515279241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B30C-4948-AC4E-A971-3515279241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B30C-4948-AC4E-A971-3515279241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B30C-4948-AC4E-A971-3515279241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5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/commons/b/b9/</a:t>
            </a:r>
            <a:r>
              <a:rPr lang="en-US" dirty="0" err="1" smtClean="0"/>
              <a:t>SmokeCeilingInLochcarron.jpg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/wiki/File:Mt_Herschel,_Antarctica,_Jan_2006.jpg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B30C-4948-AC4E-A971-3515279241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B30C-4948-AC4E-A971-3515279241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5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/commons/1/19/</a:t>
            </a:r>
            <a:r>
              <a:rPr lang="en-US" dirty="0" err="1" smtClean="0"/>
              <a:t>Golfstrom.jpg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www.rsmas.miami.edu</a:t>
            </a:r>
            <a:r>
              <a:rPr lang="en-US" dirty="0" smtClean="0"/>
              <a:t>/users/mocha/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B30C-4948-AC4E-A971-3515279241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8B216A">
              <a:alpha val="5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2999232"/>
            <a:ext cx="7772400" cy="3209544"/>
          </a:xfrm>
        </p:spPr>
        <p:txBody>
          <a:bodyPr>
            <a:noAutofit/>
          </a:bodyPr>
          <a:lstStyle>
            <a:lvl1pPr marL="168275" indent="-168275" algn="l">
              <a:buFont typeface="Georgia" pitchFamily="18" charset="0"/>
              <a:buChar char="●"/>
              <a:defRPr kumimoji="0"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274320" lvl="0" indent="-274320" algn="l" rtl="0" eaLnBrk="1" latinLnBrk="0" hangingPunct="1">
              <a:spcBef>
                <a:spcPct val="20000"/>
              </a:spcBef>
              <a:buClr>
                <a:srgbClr val="8B216A"/>
              </a:buClr>
              <a:buSzPct val="85000"/>
              <a:buFont typeface="Georgia" pitchFamily="18" charset="0"/>
              <a:buChar char="●"/>
            </a:pPr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http://earthref.org/SCC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2700" cap="flat" cmpd="sng" algn="ctr">
            <a:solidFill>
              <a:srgbClr val="8B216A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12700" cap="flat" cmpd="sng" algn="ctr">
            <a:solidFill>
              <a:srgbClr val="8B21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8B216A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rgbClr val="8B216A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rgbClr val="8B216A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rgbClr val="8B216A">
              <a:alpha val="5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778785"/>
          </a:xfrm>
          <a:prstGeom prst="rect">
            <a:avLst/>
          </a:prstGeom>
          <a:solidFill>
            <a:srgbClr val="8B216A">
              <a:alpha val="75000"/>
            </a:srgb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12700" cap="flat" cmpd="sng" algn="ctr">
            <a:solidFill>
              <a:srgbClr val="8B21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2700" cap="flat" cmpd="sng" algn="ctr">
            <a:solidFill>
              <a:srgbClr val="8B216A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noFill/>
          <a:ln w="50800" cap="rnd" cmpd="dbl" algn="ctr">
            <a:solidFill>
              <a:srgbClr val="8B216A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rgbClr val="8B216A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8B216A">
              <a:alpha val="5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dirty="0" smtClean="0"/>
              <a:t>http://earthref.org/SCC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2700" cap="flat" cmpd="sng" algn="ctr">
            <a:solidFill>
              <a:srgbClr val="8B216A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rgbClr val="8B216A">
              <a:alpha val="5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778785"/>
          </a:xfrm>
          <a:prstGeom prst="rect">
            <a:avLst/>
          </a:prstGeom>
          <a:solidFill>
            <a:srgbClr val="8B216A">
              <a:alpha val="75000"/>
            </a:srgb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12700" cap="flat" cmpd="sng" algn="ctr">
            <a:solidFill>
              <a:srgbClr val="8B21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8B216A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699FF66-05F8-374C-B745-6BF8E34BE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8B216A">
              <a:alpha val="5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dirty="0" smtClean="0"/>
              <a:t>http://earthref.org/SCC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rgbClr val="8B216A">
              <a:alpha val="70000"/>
            </a:srgb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rgbClr val="8B216A">
              <a:alpha val="5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460208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460208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dirty="0" smtClean="0"/>
              <a:t>http://earthref.org/SCC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2700" cap="flat" cmpd="sng" algn="ctr">
            <a:solidFill>
              <a:srgbClr val="8B216A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12700" cap="flat" cmpd="sng" algn="ctr">
            <a:solidFill>
              <a:srgbClr val="8B21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8B216A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699FF66-05F8-374C-B745-6BF8E34BE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9FF66-05F8-374C-B745-6BF8E34BE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http://earthref.org/SCC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9488" y="6395473"/>
            <a:ext cx="8830056" cy="309563"/>
          </a:xfrm>
          <a:prstGeom prst="rect">
            <a:avLst/>
          </a:prstGeom>
          <a:solidFill>
            <a:srgbClr val="8B216A">
              <a:alpha val="5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2960" y="6390808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Scripps Classroom Connection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3040" y="6396672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http://earthref.org/SCC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12700" cap="flat" cmpd="sng" algn="ctr">
            <a:solidFill>
              <a:srgbClr val="8B21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12700" cap="flat" cmpd="sng" algn="ctr">
            <a:solidFill>
              <a:srgbClr val="8B216A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8B216A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baseline="0">
                <a:solidFill>
                  <a:srgbClr val="8B216A"/>
                </a:solidFill>
              </a:defRPr>
            </a:lvl1pPr>
          </a:lstStyle>
          <a:p>
            <a:fld id="{2699FF66-05F8-374C-B745-6BF8E34BE2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7" r:id="rId2"/>
    <p:sldLayoutId id="2147483738" r:id="rId3"/>
    <p:sldLayoutId id="2147483734" r:id="rId4"/>
    <p:sldLayoutId id="2147483731" r:id="rId5"/>
  </p:sldLayoutIdLst>
  <p:hf sldNum="0"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rgbClr val="8B216A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rgbClr val="8B216A"/>
        </a:buClr>
        <a:buSzPct val="85000"/>
        <a:buFont typeface="Georgia" pitchFamily="18" charset="0"/>
        <a:buChar char="●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rgbClr val="8B216A"/>
        </a:buClr>
        <a:buSzPct val="85000"/>
        <a:buFont typeface="Georgia" pitchFamily="18" charset="0"/>
        <a:buChar char="●"/>
        <a:defRPr kumimoji="0"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rgbClr val="8B216A"/>
        </a:buClr>
        <a:buSzPct val="85000"/>
        <a:buFont typeface="Georgia" pitchFamily="18" charset="0"/>
        <a:buChar char="●"/>
        <a:defRPr kumimoji="0"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rgbClr val="8B216A"/>
        </a:buClr>
        <a:buSzPct val="85000"/>
        <a:buFont typeface="Georgia" pitchFamily="18" charset="0"/>
        <a:buChar char="●"/>
        <a:defRPr kumimoji="0" sz="1800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rgbClr val="8B216A"/>
        </a:buClr>
        <a:buSzPct val="85000"/>
        <a:buFont typeface="Georgia" pitchFamily="18" charset="0"/>
        <a:buChar char="●"/>
        <a:defRPr kumimoji="0" sz="1400" kern="120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http://earthref.org/SCC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Scripps Classroom Connection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5D1D7"/>
              </a:clrFrom>
              <a:clrTo>
                <a:srgbClr val="C5D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961" y="2120169"/>
            <a:ext cx="652241" cy="63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54480"/>
          </a:xfrm>
        </p:spPr>
        <p:txBody>
          <a:bodyPr anchor="ctr">
            <a:normAutofit/>
          </a:bodyPr>
          <a:lstStyle/>
          <a:p>
            <a:r>
              <a:rPr lang="en-US" sz="5400" dirty="0" smtClean="0"/>
              <a:t>Density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2506845"/>
            <a:ext cx="8814872" cy="38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Lab 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47" y="1325495"/>
            <a:ext cx="6176444" cy="5067851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5D1D7"/>
              </a:clrFrom>
              <a:clrTo>
                <a:srgbClr val="C5D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961" y="987552"/>
            <a:ext cx="652241" cy="63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214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2506845"/>
            <a:ext cx="8814872" cy="388396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http://earthref.org/SCC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5D1D7"/>
              </a:clrFrom>
              <a:clrTo>
                <a:srgbClr val="C5D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961" y="2096038"/>
            <a:ext cx="652241" cy="63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3040" y="2518204"/>
            <a:ext cx="8814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Density = Mass / Volume</a:t>
            </a:r>
          </a:p>
          <a:p>
            <a:endParaRPr lang="en-US" sz="2000" dirty="0"/>
          </a:p>
          <a:p>
            <a:r>
              <a:rPr lang="en-US" sz="2000" dirty="0" smtClean="0"/>
              <a:t>Density differences determine if a substance will sink or float.</a:t>
            </a:r>
          </a:p>
          <a:p>
            <a:endParaRPr lang="en-US" sz="2000" dirty="0" smtClean="0"/>
          </a:p>
          <a:p>
            <a:r>
              <a:rPr lang="en-US" sz="2000" dirty="0" smtClean="0"/>
              <a:t>Density differences in the </a:t>
            </a:r>
            <a:r>
              <a:rPr lang="en-US" sz="2000" b="1" dirty="0" smtClean="0"/>
              <a:t>atmosphere</a:t>
            </a:r>
            <a:r>
              <a:rPr lang="en-US" sz="2000" dirty="0" smtClean="0"/>
              <a:t> cause strong winds and trap smoke.</a:t>
            </a:r>
          </a:p>
          <a:p>
            <a:endParaRPr lang="en-US" sz="2000" dirty="0"/>
          </a:p>
          <a:p>
            <a:r>
              <a:rPr lang="en-US" sz="2000" dirty="0" smtClean="0"/>
              <a:t>Density differences in the </a:t>
            </a:r>
            <a:r>
              <a:rPr lang="en-US" sz="2000" b="1" dirty="0" smtClean="0"/>
              <a:t>ocean</a:t>
            </a:r>
            <a:r>
              <a:rPr lang="en-US" sz="2000" dirty="0" smtClean="0"/>
              <a:t> cause large currents and can trap nutrients.</a:t>
            </a:r>
          </a:p>
          <a:p>
            <a:endParaRPr lang="en-US" sz="2000" dirty="0"/>
          </a:p>
          <a:p>
            <a:r>
              <a:rPr lang="en-US" sz="2000" dirty="0" smtClean="0"/>
              <a:t>Mixing acts to break down </a:t>
            </a:r>
            <a:r>
              <a:rPr lang="en-US" sz="2000" dirty="0" smtClean="0"/>
              <a:t>stratification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/>
              <a:t>H</a:t>
            </a:r>
            <a:r>
              <a:rPr lang="en-US" sz="2000" smtClean="0"/>
              <a:t>eating</a:t>
            </a:r>
            <a:r>
              <a:rPr lang="en-US" sz="2000" dirty="0" smtClean="0"/>
              <a:t>, cooling and changes in salinity (in the ocean) act to enhance stratification.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968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What is Density?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http://earthref.org/SCC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3040" y="1390487"/>
            <a:ext cx="8814872" cy="50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5D1D7"/>
              </a:clrFrom>
              <a:clrTo>
                <a:srgbClr val="C5D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961" y="987552"/>
            <a:ext cx="652241" cy="63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3040" y="1624013"/>
            <a:ext cx="88148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Density = Mass / Volume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 smtClean="0"/>
              <a:t>Density goes up if:	Mass increases</a:t>
            </a:r>
            <a:r>
              <a:rPr lang="en-US" dirty="0" smtClean="0"/>
              <a:t>		(there’s more stuff)</a:t>
            </a:r>
          </a:p>
          <a:p>
            <a:r>
              <a:rPr lang="en-US" dirty="0"/>
              <a:t>	</a:t>
            </a:r>
            <a:r>
              <a:rPr lang="en-US" dirty="0" smtClean="0"/>
              <a:t>					or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sz="2000" dirty="0" smtClean="0"/>
              <a:t>Volume decreases</a:t>
            </a:r>
            <a:r>
              <a:rPr lang="en-US" dirty="0" smtClean="0"/>
              <a:t>	(the volume the stuff takes up shrinks)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2430" y="4171455"/>
            <a:ext cx="309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Mass Increasing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39088" y="4171455"/>
            <a:ext cx="369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Volume Decreasing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25" y="4540787"/>
            <a:ext cx="2417131" cy="1812848"/>
          </a:xfrm>
          <a:prstGeom prst="rect">
            <a:avLst/>
          </a:prstGeom>
        </p:spPr>
      </p:pic>
      <p:pic>
        <p:nvPicPr>
          <p:cNvPr id="14" name="Picture 13" descr="Balloon Densit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070" y="4414432"/>
            <a:ext cx="2706595" cy="21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9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 200 marbles in a box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57" y="990600"/>
            <a:ext cx="2622343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Which has a higher “density of marbles”?</a:t>
            </a:r>
          </a:p>
          <a:p>
            <a:endParaRPr lang="en-US" sz="2000" dirty="0"/>
          </a:p>
          <a:p>
            <a:r>
              <a:rPr lang="en-US" sz="2000" dirty="0" smtClean="0"/>
              <a:t>100 marbles in a box</a:t>
            </a:r>
          </a:p>
          <a:p>
            <a:endParaRPr lang="en-US" sz="2000" dirty="0"/>
          </a:p>
          <a:p>
            <a:r>
              <a:rPr lang="en-US" sz="2000" dirty="0" smtClean="0"/>
              <a:t>200 marbles in a box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http://earthref.org/SCC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524" y="1573023"/>
            <a:ext cx="3121256" cy="2459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 Brick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57" y="990600"/>
            <a:ext cx="2622343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Which is denser?</a:t>
            </a:r>
          </a:p>
          <a:p>
            <a:endParaRPr lang="en-US" sz="2000" dirty="0"/>
          </a:p>
          <a:p>
            <a:r>
              <a:rPr lang="en-US" sz="2000" dirty="0" smtClean="0"/>
              <a:t>Block of wood</a:t>
            </a:r>
          </a:p>
          <a:p>
            <a:endParaRPr lang="en-US" sz="2000" dirty="0"/>
          </a:p>
          <a:p>
            <a:r>
              <a:rPr lang="en-US" sz="2000" dirty="0" smtClean="0"/>
              <a:t>Brick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http://earthref.org/SCC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424" y="1620410"/>
            <a:ext cx="2436281" cy="1339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639" y="990600"/>
            <a:ext cx="2421590" cy="2421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0375" y="3284614"/>
            <a:ext cx="258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Mass:		1 kg</a:t>
            </a:r>
          </a:p>
          <a:p>
            <a:r>
              <a:rPr lang="en-US" dirty="0" smtClean="0"/>
              <a:t>Volume:		0.001 m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0278" y="3284614"/>
            <a:ext cx="258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Mass:		0.5 kg</a:t>
            </a:r>
          </a:p>
          <a:p>
            <a:r>
              <a:rPr lang="en-US" dirty="0" smtClean="0"/>
              <a:t>Volume:		0.001 m</a:t>
            </a:r>
            <a:r>
              <a:rPr lang="en-US" baseline="300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231" y="610777"/>
            <a:ext cx="5901786" cy="3320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4897812"/>
            <a:ext cx="5867400" cy="1219200"/>
          </a:xfrm>
        </p:spPr>
        <p:txBody>
          <a:bodyPr/>
          <a:lstStyle/>
          <a:p>
            <a:r>
              <a:rPr lang="en-US" dirty="0" smtClean="0"/>
              <a:t>Answer:  Brick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(Although each are weightless, the mass of the objects still has not changed)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57" y="990600"/>
            <a:ext cx="2622343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Which is denser?</a:t>
            </a:r>
          </a:p>
          <a:p>
            <a:endParaRPr lang="en-US" sz="2000" dirty="0"/>
          </a:p>
          <a:p>
            <a:r>
              <a:rPr lang="en-US" sz="2000" dirty="0" smtClean="0"/>
              <a:t>Block of wood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I</a:t>
            </a:r>
            <a:r>
              <a:rPr lang="en-US" sz="2000" dirty="0" smtClean="0"/>
              <a:t>n weightlessness of space)</a:t>
            </a:r>
          </a:p>
          <a:p>
            <a:endParaRPr lang="en-US" sz="2000" dirty="0"/>
          </a:p>
          <a:p>
            <a:r>
              <a:rPr lang="en-US" sz="2000" dirty="0" smtClean="0"/>
              <a:t>Brick</a:t>
            </a:r>
          </a:p>
          <a:p>
            <a:r>
              <a:rPr lang="en-US" sz="2000" dirty="0" smtClean="0"/>
              <a:t>(In weightlessness of space)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http://earthref.org/SCC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424" y="1620410"/>
            <a:ext cx="2436281" cy="1339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639" y="990600"/>
            <a:ext cx="2421590" cy="2421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0375" y="3284614"/>
            <a:ext cx="258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Mass:		1 kg</a:t>
            </a:r>
          </a:p>
          <a:p>
            <a:r>
              <a:rPr lang="en-US" dirty="0" smtClean="0"/>
              <a:t>Volume:		0.001 m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0278" y="3284614"/>
            <a:ext cx="258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Mass:		0.5 kg</a:t>
            </a:r>
          </a:p>
          <a:p>
            <a:r>
              <a:rPr lang="en-US" dirty="0" smtClean="0"/>
              <a:t>Volume:		0.001 m</a:t>
            </a:r>
            <a:r>
              <a:rPr lang="en-US" baseline="300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0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 Water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57" y="990600"/>
            <a:ext cx="2622343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Which is denser?</a:t>
            </a:r>
          </a:p>
          <a:p>
            <a:endParaRPr lang="en-US" sz="2000" dirty="0"/>
          </a:p>
          <a:p>
            <a:r>
              <a:rPr lang="en-US" sz="2000" dirty="0" smtClean="0"/>
              <a:t>Ice</a:t>
            </a:r>
          </a:p>
          <a:p>
            <a:endParaRPr lang="en-US" sz="2000" dirty="0"/>
          </a:p>
          <a:p>
            <a:r>
              <a:rPr lang="en-US" sz="2000" dirty="0" smtClean="0"/>
              <a:t>Water (10 </a:t>
            </a:r>
            <a:r>
              <a:rPr lang="en-US" sz="2000" baseline="30000" dirty="0" err="1" smtClean="0"/>
              <a:t>o</a:t>
            </a:r>
            <a:r>
              <a:rPr lang="en-US" sz="2000" dirty="0" err="1" smtClean="0"/>
              <a:t>C</a:t>
            </a:r>
            <a:r>
              <a:rPr lang="en-US" sz="2000" dirty="0" smtClean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http://earthref.org/SCC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75" y="990600"/>
            <a:ext cx="2837541" cy="2128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210" y="990600"/>
            <a:ext cx="3063173" cy="212815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35973" y="1595798"/>
            <a:ext cx="6731999" cy="4124415"/>
            <a:chOff x="2235973" y="1595798"/>
            <a:chExt cx="6731999" cy="41244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5973" y="1595798"/>
              <a:ext cx="6731999" cy="412441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29008" y="3312618"/>
              <a:ext cx="3790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Density of Ice = 0.9167 g/cm</a:t>
              </a:r>
              <a:r>
                <a:rPr lang="en-US" baseline="30000" dirty="0" smtClean="0"/>
                <a:t>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93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 Cold Air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57" y="990600"/>
            <a:ext cx="2622343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Which is denser?</a:t>
            </a:r>
          </a:p>
          <a:p>
            <a:endParaRPr lang="en-US" sz="2000" dirty="0"/>
          </a:p>
          <a:p>
            <a:r>
              <a:rPr lang="en-US" sz="2000" dirty="0" smtClean="0"/>
              <a:t>Warm Air</a:t>
            </a:r>
          </a:p>
          <a:p>
            <a:endParaRPr lang="en-US" sz="2000" dirty="0"/>
          </a:p>
          <a:p>
            <a:r>
              <a:rPr lang="en-US" sz="2000" dirty="0" smtClean="0"/>
              <a:t>Cold Air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http://earthref.org/SCC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14" y="492691"/>
            <a:ext cx="3726011" cy="2796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0" y="2357739"/>
            <a:ext cx="3289300" cy="2463800"/>
          </a:xfrm>
          <a:prstGeom prst="rect">
            <a:avLst/>
          </a:prstGeom>
        </p:spPr>
      </p:pic>
      <p:pic>
        <p:nvPicPr>
          <p:cNvPr id="3" name="Picture 2" descr="Invers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25" y="1377885"/>
            <a:ext cx="6705600" cy="419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5738" y="2441563"/>
            <a:ext cx="155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6005" y="3536434"/>
            <a:ext cx="9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7177" y="3104053"/>
            <a:ext cx="13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Smog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/>
      <p:bldP spid="11" grpId="1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57" y="990600"/>
            <a:ext cx="2622343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Now Predict What Will Happen…</a:t>
            </a:r>
          </a:p>
          <a:p>
            <a:endParaRPr lang="en-US" sz="2000" dirty="0"/>
          </a:p>
          <a:p>
            <a:r>
              <a:rPr lang="en-US" sz="2000" dirty="0" smtClean="0"/>
              <a:t>In Autumn and Winter, air in the high Southern California desert cools quickly.</a:t>
            </a:r>
          </a:p>
          <a:p>
            <a:endParaRPr lang="en-US" sz="2000" dirty="0"/>
          </a:p>
          <a:p>
            <a:r>
              <a:rPr lang="en-US" sz="2000" dirty="0" smtClean="0"/>
              <a:t>What will happen to that cool air?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http://earthref.org/SCC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18" y="613126"/>
            <a:ext cx="4953537" cy="5732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152" y="613125"/>
            <a:ext cx="3154431" cy="20976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7101" y="3206511"/>
            <a:ext cx="102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 Air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7504" y="425612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57" y="990600"/>
            <a:ext cx="2622343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Predict what will happen…</a:t>
            </a:r>
          </a:p>
          <a:p>
            <a:endParaRPr lang="en-US" sz="2000" dirty="0"/>
          </a:p>
          <a:p>
            <a:r>
              <a:rPr lang="en-US" sz="2000" dirty="0" smtClean="0"/>
              <a:t>The Gulf Stream carries warm water from the Caribbean northward toward Greenland.</a:t>
            </a:r>
          </a:p>
          <a:p>
            <a:endParaRPr lang="en-US" sz="2000" dirty="0"/>
          </a:p>
          <a:p>
            <a:r>
              <a:rPr lang="en-US" sz="2000" dirty="0" smtClean="0"/>
              <a:t>What will happen to that warm water?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Scripps Classroom Connection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http://earthref.org/SCC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300" y="613959"/>
            <a:ext cx="4610100" cy="461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172" y="3085307"/>
            <a:ext cx="5791579" cy="31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C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8943</TotalTime>
  <Words>478</Words>
  <Application>Microsoft Macintosh PowerPoint</Application>
  <PresentationFormat>On-screen Show (4:3)</PresentationFormat>
  <Paragraphs>124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SCC</vt:lpstr>
      <vt:lpstr>Density</vt:lpstr>
      <vt:lpstr>What is Density?</vt:lpstr>
      <vt:lpstr>Answer:  200 marbles in a box</vt:lpstr>
      <vt:lpstr>Answer:  Brick</vt:lpstr>
      <vt:lpstr>Answer:  Brick    (Although each are weightless, the mass of the objects still has not changed)</vt:lpstr>
      <vt:lpstr>Answer:  Water</vt:lpstr>
      <vt:lpstr>Answer:  Cold Air</vt:lpstr>
      <vt:lpstr>PowerPoint Presentation</vt:lpstr>
      <vt:lpstr>PowerPoint Presentation</vt:lpstr>
      <vt:lpstr>Lab Time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perfect K-12 presentation ever (replace this with your title)</dc:title>
  <dc:creator>IGPP</dc:creator>
  <cp:lastModifiedBy>Greg Sinnett</cp:lastModifiedBy>
  <cp:revision>165</cp:revision>
  <cp:lastPrinted>2011-07-11T02:33:14Z</cp:lastPrinted>
  <dcterms:created xsi:type="dcterms:W3CDTF">2011-06-23T20:06:11Z</dcterms:created>
  <dcterms:modified xsi:type="dcterms:W3CDTF">2013-09-20T21:57:53Z</dcterms:modified>
</cp:coreProperties>
</file>