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1"/>
  </p:notesMasterIdLst>
  <p:sldIdLst>
    <p:sldId id="287" r:id="rId2"/>
    <p:sldId id="284" r:id="rId3"/>
    <p:sldId id="263" r:id="rId4"/>
    <p:sldId id="280" r:id="rId5"/>
    <p:sldId id="285" r:id="rId6"/>
    <p:sldId id="276" r:id="rId7"/>
    <p:sldId id="288" r:id="rId8"/>
    <p:sldId id="258" r:id="rId9"/>
    <p:sldId id="28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3D63"/>
    <a:srgbClr val="8B21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7" autoAdjust="0"/>
    <p:restoredTop sz="73062" autoAdjust="0"/>
  </p:normalViewPr>
  <p:slideViewPr>
    <p:cSldViewPr snapToGrid="0" snapToObjects="1">
      <p:cViewPr varScale="1">
        <p:scale>
          <a:sx n="101" d="100"/>
          <a:sy n="101" d="100"/>
        </p:scale>
        <p:origin x="-33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79E69-B91A-0A4F-B91B-25A8CA6AD886}" type="datetimeFigureOut">
              <a:rPr lang="en-US" smtClean="0"/>
              <a:pPr/>
              <a:t>11/12/13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6B30C-4948-AC4E-A971-35152792416C}" type="slidenum">
              <a:rPr lang="en-US" smtClean="0"/>
              <a:pPr/>
              <a:t>‹#›</a:t>
            </a:fld>
            <a:endParaRPr lang="en-US"/>
          </a:p>
        </p:txBody>
      </p:sp>
    </p:spTree>
    <p:extLst>
      <p:ext uri="{BB962C8B-B14F-4D97-AF65-F5344CB8AC3E}">
        <p14:creationId xmlns:p14="http://schemas.microsoft.com/office/powerpoint/2010/main" val="3108379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AutoNum type="arabicPeriod"/>
            </a:pPr>
            <a:r>
              <a:rPr lang="en-US" baseline="0" dirty="0" smtClean="0">
                <a:latin typeface="Calibri" charset="0"/>
              </a:rPr>
              <a:t>AUTHORS AND CONTEXT</a:t>
            </a:r>
          </a:p>
          <a:p>
            <a:pPr marL="0" indent="0" eaLnBrk="1" hangingPunct="1">
              <a:spcBef>
                <a:spcPct val="0"/>
              </a:spcBef>
              <a:buNone/>
            </a:pPr>
            <a:r>
              <a:rPr lang="en-US" baseline="0" dirty="0" smtClean="0">
                <a:latin typeface="Calibri" charset="0"/>
              </a:rPr>
              <a:t>Greg Sinnett, Scripps Institution of Oceanography, Ph.D. Student</a:t>
            </a:r>
          </a:p>
          <a:p>
            <a:pPr marL="0" indent="0" eaLnBrk="1" hangingPunct="1">
              <a:spcBef>
                <a:spcPct val="0"/>
              </a:spcBef>
              <a:buNone/>
            </a:pPr>
            <a:r>
              <a:rPr lang="en-US" baseline="0" dirty="0" smtClean="0">
                <a:latin typeface="Calibri" charset="0"/>
              </a:rPr>
              <a:t>Jennifer </a:t>
            </a:r>
            <a:r>
              <a:rPr lang="en-US" baseline="0" dirty="0" err="1" smtClean="0">
                <a:latin typeface="Calibri" charset="0"/>
              </a:rPr>
              <a:t>Ogo</a:t>
            </a:r>
            <a:r>
              <a:rPr lang="en-US" baseline="0" dirty="0" smtClean="0">
                <a:latin typeface="Calibri" charset="0"/>
              </a:rPr>
              <a:t>, Kearny High School, Science Teacher</a:t>
            </a:r>
          </a:p>
          <a:p>
            <a:pPr marL="0" indent="0" eaLnBrk="1" hangingPunct="1">
              <a:spcBef>
                <a:spcPct val="0"/>
              </a:spcBef>
              <a:buNone/>
            </a:pPr>
            <a:endParaRPr lang="en-US" baseline="0" dirty="0" smtClean="0">
              <a:latin typeface="Calibri" charset="0"/>
            </a:endParaRPr>
          </a:p>
          <a:p>
            <a:pPr marL="0" indent="0" eaLnBrk="1" hangingPunct="1">
              <a:spcBef>
                <a:spcPct val="0"/>
              </a:spcBef>
              <a:buNone/>
            </a:pPr>
            <a:r>
              <a:rPr lang="en-US" baseline="0" dirty="0" smtClean="0">
                <a:latin typeface="Calibri" charset="0"/>
              </a:rPr>
              <a:t>In this unit, students will learn about oil and it’s relationship to them and the environment.  Through a series of labs and background activities, students will explore six particular aspects dealing with oil.  In Lesson 1, students will explore what oil is used for and how prevalent oil is in everyday items.  In Lesson 2, students will learn about how oil is formed and explore the conditions necessary to produce an oil field, as opposed to a natural gas field, or simply a sedimentary rock.  A lab experience (which runs over the duration of the unit) mimics several aspects of oil creation.  Lesson 3 focuses on how people find oil in the ground.  Focus is on acoustic sounding techniques with a lab experience designed to have students actually map out a “likely” location for oil.  Lesson 4 presents methods of how we extract oil from the earth.  A lab experience uses the map that was generated in Lesson 3 to actually “drill” in a simulated oil field while keeping track of expenses and revenue.  Lesson 5 explores the risks of using oil with a focus on the Exxon Valdez spill.  Students will learn how scientists track, remediate and model oil spills in the ocean and then apply their knowledge in an actual NOAA simulation lab experience.  Lesson 6 explores some additional remediation techniques; specifically bio-remediation.</a:t>
            </a:r>
          </a:p>
          <a:p>
            <a:pPr marL="0" indent="0" eaLnBrk="1" hangingPunct="1">
              <a:spcBef>
                <a:spcPct val="0"/>
              </a:spcBef>
              <a:buNone/>
            </a:pPr>
            <a:endParaRPr lang="en-US" baseline="0" dirty="0" smtClean="0">
              <a:latin typeface="Calibri" charset="0"/>
            </a:endParaRPr>
          </a:p>
          <a:p>
            <a:pPr marL="0" indent="0" eaLnBrk="1" hangingPunct="1">
              <a:spcBef>
                <a:spcPct val="0"/>
              </a:spcBef>
              <a:buNone/>
            </a:pPr>
            <a:r>
              <a:rPr lang="en-US" baseline="0" dirty="0" smtClean="0">
                <a:latin typeface="Calibri" charset="0"/>
              </a:rPr>
              <a:t>This lesson (Lesson 3) focuses on how humans find oil in the earth.  Students will understand some techniques geologists use to “look inside the earth” and they will have the opportunity to explore some simulated seismic data in a lab experience.  Students will create a map using seismic data given to them and propose likely sites that may contain oil based on their knowledge of seismic signals and oil formation (from the previous unit).</a:t>
            </a:r>
          </a:p>
          <a:p>
            <a:pPr marL="0" indent="0" eaLnBrk="1" hangingPunct="1">
              <a:spcBef>
                <a:spcPct val="0"/>
              </a:spcBef>
              <a:buNone/>
            </a:pPr>
            <a:endParaRPr lang="en-US" baseline="0" dirty="0" smtClean="0">
              <a:latin typeface="Calibri" charset="0"/>
            </a:endParaRPr>
          </a:p>
          <a:p>
            <a:pPr marL="228600" indent="-228600" eaLnBrk="1" hangingPunct="1">
              <a:spcBef>
                <a:spcPct val="0"/>
              </a:spcBef>
              <a:buAutoNum type="arabicPeriod" startAt="2"/>
            </a:pPr>
            <a:r>
              <a:rPr lang="en-US" baseline="0" dirty="0" smtClean="0">
                <a:latin typeface="Calibri" charset="0"/>
              </a:rPr>
              <a:t>WHY:</a:t>
            </a:r>
          </a:p>
          <a:p>
            <a:pPr marL="0" indent="0" eaLnBrk="1" hangingPunct="1">
              <a:spcBef>
                <a:spcPct val="0"/>
              </a:spcBef>
              <a:buNone/>
            </a:pPr>
            <a:r>
              <a:rPr lang="en-US" baseline="0" dirty="0" smtClean="0">
                <a:latin typeface="Calibri" charset="0"/>
              </a:rPr>
              <a:t>Scientists use seismic imaging and analysis to study a wide range of topics.  Tracking magma, detecting fault lines, charting bathymetry and even finding the temperature of the water can be done using seismic (acoustic) imaging.  Students will learn about seismic imaging technology and how geologists use this tool in the context of searching for oil.</a:t>
            </a:r>
          </a:p>
          <a:p>
            <a:pPr marL="0" indent="0" eaLnBrk="1" hangingPunct="1">
              <a:spcBef>
                <a:spcPct val="0"/>
              </a:spcBef>
              <a:buNone/>
            </a:pPr>
            <a:endParaRPr lang="en-US" baseline="0" dirty="0" smtClean="0">
              <a:latin typeface="Calibri" charset="0"/>
            </a:endParaRPr>
          </a:p>
          <a:p>
            <a:pPr marL="228600" indent="-228600" eaLnBrk="1" hangingPunct="1">
              <a:spcBef>
                <a:spcPct val="0"/>
              </a:spcBef>
              <a:buAutoNum type="arabicPeriod" startAt="3"/>
            </a:pPr>
            <a:r>
              <a:rPr lang="en-US" baseline="0" dirty="0" smtClean="0">
                <a:latin typeface="Calibri" charset="0"/>
              </a:rPr>
              <a:t>SUMMARY:</a:t>
            </a:r>
          </a:p>
          <a:p>
            <a:pPr marL="0" indent="0" eaLnBrk="1" hangingPunct="1">
              <a:spcBef>
                <a:spcPct val="0"/>
              </a:spcBef>
              <a:buNone/>
            </a:pPr>
            <a:r>
              <a:rPr lang="en-US" baseline="0" dirty="0" smtClean="0">
                <a:latin typeface="Calibri" charset="0"/>
              </a:rPr>
              <a:t>This lesson introduces seismology and the concept of using acoustic signals to “look” inside the earth.  Students will engage by using their knowledge of how acoustic signals behave in different density medium to set up two domino tracks – one fast and one slow.  They will then learn more about how geologists use seismic data in a brief </a:t>
            </a:r>
            <a:r>
              <a:rPr lang="en-US" baseline="0" dirty="0" err="1" smtClean="0">
                <a:latin typeface="Calibri" charset="0"/>
              </a:rPr>
              <a:t>powerpoint</a:t>
            </a:r>
            <a:r>
              <a:rPr lang="en-US" baseline="0" dirty="0" smtClean="0">
                <a:latin typeface="Calibri" charset="0"/>
              </a:rPr>
              <a:t> presentation.  A lab experience will then allow the students to take simulated seismic data and plot a 3D map of rock density; they will use this map to propose a drilling site which will be explored in lesson 4.</a:t>
            </a:r>
          </a:p>
          <a:p>
            <a:pPr marL="0" indent="0" eaLnBrk="1" hangingPunct="1">
              <a:spcBef>
                <a:spcPct val="0"/>
              </a:spcBef>
              <a:buNone/>
            </a:pPr>
            <a:endParaRPr lang="en-US" baseline="0" dirty="0" smtClean="0">
              <a:latin typeface="Calibri" charset="0"/>
            </a:endParaRPr>
          </a:p>
          <a:p>
            <a:pPr marL="228600" indent="-228600" eaLnBrk="1" hangingPunct="1">
              <a:spcBef>
                <a:spcPct val="0"/>
              </a:spcBef>
              <a:buAutoNum type="arabicPeriod" startAt="4"/>
            </a:pPr>
            <a:r>
              <a:rPr lang="en-US" baseline="0" dirty="0" smtClean="0">
                <a:latin typeface="Calibri" charset="0"/>
              </a:rPr>
              <a:t>PICTURE/GRAPHICS CREDITS:</a:t>
            </a:r>
          </a:p>
          <a:p>
            <a:pPr marL="0" indent="0" eaLnBrk="1" hangingPunct="1">
              <a:spcBef>
                <a:spcPct val="0"/>
              </a:spcBef>
              <a:buNone/>
            </a:pPr>
            <a:r>
              <a:rPr lang="en-US" sz="1200" baseline="0" dirty="0" smtClean="0">
                <a:solidFill>
                  <a:schemeClr val="bg1"/>
                </a:solidFill>
                <a:latin typeface="Calibri" charset="0"/>
              </a:rPr>
              <a:t>Ship image from B. </a:t>
            </a:r>
            <a:r>
              <a:rPr lang="en-US" sz="1200" baseline="0" dirty="0" err="1" smtClean="0">
                <a:solidFill>
                  <a:schemeClr val="bg1"/>
                </a:solidFill>
                <a:latin typeface="Calibri" charset="0"/>
              </a:rPr>
              <a:t>Dragoset</a:t>
            </a:r>
            <a:r>
              <a:rPr lang="en-US" sz="1200" baseline="0" dirty="0" smtClean="0">
                <a:solidFill>
                  <a:schemeClr val="bg1"/>
                </a:solidFill>
                <a:latin typeface="Calibri" charset="0"/>
              </a:rPr>
              <a:t>, 2005.  The Leading Edge, 24:S46-S71, and Western Geophysical. “F3” seismic data and analysis from F. </a:t>
            </a:r>
            <a:r>
              <a:rPr lang="en-US" sz="1200" baseline="0" dirty="0" err="1" smtClean="0">
                <a:solidFill>
                  <a:schemeClr val="bg1"/>
                </a:solidFill>
                <a:latin typeface="Calibri" charset="0"/>
              </a:rPr>
              <a:t>Aminzadeh</a:t>
            </a:r>
            <a:r>
              <a:rPr lang="en-US" sz="1200" baseline="0" dirty="0" smtClean="0">
                <a:solidFill>
                  <a:schemeClr val="bg1"/>
                </a:solidFill>
                <a:latin typeface="Calibri" charset="0"/>
              </a:rPr>
              <a:t>, and P. de Groot, 2006, Neural Networks and Other Soft Computing Techniques with Applications in the Oil Industry, EAGE Book Series, ISBN 90-73781-50-7. Visualization by J. Louie.</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aseline="0" dirty="0" smtClean="0">
              <a:solidFill>
                <a:schemeClr val="bg1"/>
              </a:solidFill>
              <a:latin typeface="Calibri" charset="0"/>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5"/>
              <a:tabLst/>
              <a:defRPr/>
            </a:pPr>
            <a:r>
              <a:rPr lang="en-US" sz="1200" baseline="0" dirty="0" smtClean="0">
                <a:solidFill>
                  <a:schemeClr val="bg1"/>
                </a:solidFill>
                <a:latin typeface="Calibri" charset="0"/>
              </a:rPr>
              <a:t>WEBSITES USED IN THIS PRESENTATION:</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Title slide photo credit:  </a:t>
            </a:r>
            <a:r>
              <a:rPr lang="en-US" sz="1200" dirty="0" smtClean="0">
                <a:solidFill>
                  <a:schemeClr val="bg1"/>
                </a:solidFill>
              </a:rPr>
              <a:t>http://</a:t>
            </a:r>
            <a:r>
              <a:rPr lang="en-US" sz="1200" dirty="0" err="1" smtClean="0">
                <a:solidFill>
                  <a:schemeClr val="bg1"/>
                </a:solidFill>
              </a:rPr>
              <a:t>www.iris.edu</a:t>
            </a:r>
            <a:r>
              <a:rPr lang="en-US" sz="1200" dirty="0" smtClean="0">
                <a:solidFill>
                  <a:schemeClr val="bg1"/>
                </a:solidFill>
              </a:rPr>
              <a:t>/</a:t>
            </a:r>
            <a:r>
              <a:rPr lang="en-US" sz="1200" dirty="0" err="1" smtClean="0">
                <a:solidFill>
                  <a:schemeClr val="bg1"/>
                </a:solidFill>
              </a:rPr>
              <a:t>hq</a:t>
            </a:r>
            <a:r>
              <a:rPr lang="en-US" sz="1200" dirty="0" smtClean="0">
                <a:solidFill>
                  <a:schemeClr val="bg1"/>
                </a:solidFill>
              </a:rPr>
              <a:t>/gallery/photo/4503</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dirty="0" smtClean="0">
              <a:solidFill>
                <a:schemeClr val="bg1"/>
              </a:solidFill>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6"/>
              <a:tabLst/>
              <a:defRPr/>
            </a:pPr>
            <a:r>
              <a:rPr lang="en-US" sz="1200" dirty="0" smtClean="0">
                <a:solidFill>
                  <a:schemeClr val="bg1"/>
                </a:solidFill>
              </a:rPr>
              <a:t>ADDITIONAL</a:t>
            </a:r>
            <a:r>
              <a:rPr lang="en-US" sz="1200" baseline="0" dirty="0" smtClean="0">
                <a:solidFill>
                  <a:schemeClr val="bg1"/>
                </a:solidFill>
              </a:rPr>
              <a:t> READING:</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http://</a:t>
            </a:r>
            <a:r>
              <a:rPr lang="en-US" sz="1200" baseline="0" dirty="0" err="1" smtClean="0">
                <a:solidFill>
                  <a:schemeClr val="bg1"/>
                </a:solidFill>
              </a:rPr>
              <a:t>www.slideshare.net</a:t>
            </a:r>
            <a:r>
              <a:rPr lang="en-US" sz="1200" baseline="0" dirty="0" smtClean="0">
                <a:solidFill>
                  <a:schemeClr val="bg1"/>
                </a:solidFill>
              </a:rPr>
              <a:t>/</a:t>
            </a:r>
            <a:r>
              <a:rPr lang="en-US" sz="1200" baseline="0" dirty="0" err="1" smtClean="0">
                <a:solidFill>
                  <a:schemeClr val="bg1"/>
                </a:solidFill>
              </a:rPr>
              <a:t>junaidazhar</a:t>
            </a:r>
            <a:r>
              <a:rPr lang="en-US" sz="1200" baseline="0" dirty="0" smtClean="0">
                <a:solidFill>
                  <a:schemeClr val="bg1"/>
                </a:solidFill>
              </a:rPr>
              <a:t>/1-refraction-seismology-116</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http://</a:t>
            </a:r>
            <a:r>
              <a:rPr lang="en-US" sz="1200" baseline="0" dirty="0" err="1" smtClean="0">
                <a:solidFill>
                  <a:schemeClr val="bg1"/>
                </a:solidFill>
              </a:rPr>
              <a:t>www.slideshare.net</a:t>
            </a:r>
            <a:r>
              <a:rPr lang="en-US" sz="1200" baseline="0" dirty="0" smtClean="0">
                <a:solidFill>
                  <a:schemeClr val="bg1"/>
                </a:solidFill>
              </a:rPr>
              <a:t>/</a:t>
            </a:r>
            <a:r>
              <a:rPr lang="en-US" sz="1200" baseline="0" dirty="0" err="1" smtClean="0">
                <a:solidFill>
                  <a:schemeClr val="bg1"/>
                </a:solidFill>
              </a:rPr>
              <a:t>DelftOpenEr</a:t>
            </a:r>
            <a:r>
              <a:rPr lang="en-US" sz="1200" baseline="0" dirty="0" smtClean="0">
                <a:solidFill>
                  <a:schemeClr val="bg1"/>
                </a:solidFill>
              </a:rPr>
              <a:t>/chapter-4-interpretation-of-raw-seismic-records</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aseline="0" dirty="0" smtClean="0">
              <a:solidFill>
                <a:schemeClr val="bg1"/>
              </a:solidFill>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7"/>
              <a:tabLst/>
              <a:defRPr/>
            </a:pPr>
            <a:r>
              <a:rPr lang="en-US" sz="1200" baseline="0" dirty="0" smtClean="0">
                <a:solidFill>
                  <a:schemeClr val="bg1"/>
                </a:solidFill>
              </a:rPr>
              <a:t>CONTEXT FOR USE:</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This lesson was designed for a 9</a:t>
            </a:r>
            <a:r>
              <a:rPr lang="en-US" sz="1200" baseline="30000" dirty="0" smtClean="0">
                <a:solidFill>
                  <a:schemeClr val="bg1"/>
                </a:solidFill>
              </a:rPr>
              <a:t>th</a:t>
            </a:r>
            <a:r>
              <a:rPr lang="en-US" sz="1200" baseline="0" dirty="0" smtClean="0">
                <a:solidFill>
                  <a:schemeClr val="bg1"/>
                </a:solidFill>
              </a:rPr>
              <a:t> grade “Green Technology” class, but it is also appropriate for an Environmental Science class in the context of geology and energy resources.  This lesson (lesson 3) focuses on seismology as a tool for geologists to look inside the earth.</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aseline="0" dirty="0" smtClean="0">
              <a:solidFill>
                <a:schemeClr val="bg1"/>
              </a:solidFill>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8"/>
              <a:tabLst/>
              <a:defRPr/>
            </a:pPr>
            <a:r>
              <a:rPr lang="en-US" sz="1200" baseline="0" dirty="0" smtClean="0">
                <a:solidFill>
                  <a:schemeClr val="bg1"/>
                </a:solidFill>
              </a:rPr>
              <a:t>MISCONCEPTIONS:</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aseline="0" dirty="0" smtClean="0">
              <a:solidFill>
                <a:schemeClr val="bg1"/>
              </a:solidFill>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9"/>
              <a:tabLst/>
              <a:defRPr/>
            </a:pPr>
            <a:r>
              <a:rPr lang="en-US" sz="1200" baseline="0" dirty="0" smtClean="0">
                <a:solidFill>
                  <a:schemeClr val="bg1"/>
                </a:solidFill>
              </a:rPr>
              <a:t>EVALUATION TIPS:</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The domino engage activity is the first opportunity to judge if students understand the concept that wave speed depends on the density of the medium.  The teacher will also have the opportunity to observe students as they interpret the seismic data to create their 3D map.  Finally, the written drilling proposal should show the students understand 1) Seismology, 2) What different densities mean (oil </a:t>
            </a:r>
            <a:r>
              <a:rPr lang="en-US" sz="1200" baseline="0" dirty="0" err="1" smtClean="0">
                <a:solidFill>
                  <a:schemeClr val="bg1"/>
                </a:solidFill>
              </a:rPr>
              <a:t>vs</a:t>
            </a:r>
            <a:r>
              <a:rPr lang="en-US" sz="1200" baseline="0" dirty="0" smtClean="0">
                <a:solidFill>
                  <a:schemeClr val="bg1"/>
                </a:solidFill>
              </a:rPr>
              <a:t> capping stone) 3) The connection between density and the prospect for oil.</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aseline="0" dirty="0" smtClean="0">
              <a:solidFill>
                <a:schemeClr val="bg1"/>
              </a:solidFill>
            </a:endParaRPr>
          </a:p>
          <a:p>
            <a:pPr marL="228600" marR="0" indent="-228600" algn="l" defTabSz="457200" rtl="0" eaLnBrk="1" fontAlgn="auto" latinLnBrk="0" hangingPunct="1">
              <a:lnSpc>
                <a:spcPct val="100000"/>
              </a:lnSpc>
              <a:spcBef>
                <a:spcPct val="0"/>
              </a:spcBef>
              <a:spcAft>
                <a:spcPts val="0"/>
              </a:spcAft>
              <a:buClrTx/>
              <a:buSzTx/>
              <a:buFontTx/>
              <a:buAutoNum type="arabicPeriod" startAt="10"/>
              <a:tabLst/>
              <a:defRPr/>
            </a:pPr>
            <a:r>
              <a:rPr lang="en-US" sz="1200" baseline="0" dirty="0" smtClean="0">
                <a:solidFill>
                  <a:schemeClr val="bg1"/>
                </a:solidFill>
              </a:rPr>
              <a:t>TEACHING NOTES:</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baseline="0" dirty="0" smtClean="0">
                <a:solidFill>
                  <a:schemeClr val="bg1"/>
                </a:solidFill>
              </a:rPr>
              <a:t>See the lesson overview for more information regarding this unit and lab activities associated with this series of lessons (approximately 6 class periods, 90 minutes each).</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00F6B30C-4948-AC4E-A971-35152792416C}" type="slidenum">
              <a:rPr lang="en-US" smtClean="0"/>
              <a:pPr/>
              <a:t>1</a:t>
            </a:fld>
            <a:endParaRPr lang="en-US"/>
          </a:p>
        </p:txBody>
      </p:sp>
    </p:spTree>
    <p:extLst>
      <p:ext uri="{BB962C8B-B14F-4D97-AF65-F5344CB8AC3E}">
        <p14:creationId xmlns:p14="http://schemas.microsoft.com/office/powerpoint/2010/main" val="229467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OF</a:t>
            </a:r>
            <a:r>
              <a:rPr lang="en-US" baseline="0" dirty="0" smtClean="0"/>
              <a:t> SLIDE:</a:t>
            </a:r>
          </a:p>
          <a:p>
            <a:r>
              <a:rPr lang="en-US" baseline="0" dirty="0" smtClean="0"/>
              <a:t>The point of this slide is to ask students to think about how they would try to find oil.  Engage the students by getting them to think critically about some ideas to look inside the earth.</a:t>
            </a:r>
          </a:p>
          <a:p>
            <a:endParaRPr lang="en-US" baseline="0" dirty="0" smtClean="0"/>
          </a:p>
          <a:p>
            <a:r>
              <a:rPr lang="en-US" baseline="0" dirty="0" smtClean="0"/>
              <a:t>CONTENT:</a:t>
            </a:r>
          </a:p>
          <a:p>
            <a:r>
              <a:rPr lang="en-US" dirty="0" smtClean="0"/>
              <a:t>This is a 3D</a:t>
            </a:r>
            <a:r>
              <a:rPr lang="en-US" baseline="0" dirty="0" smtClean="0"/>
              <a:t> seismic image of a salt intrusion (highlighted).  Salt intrusions can affect a seismic survey by distorting the data below the intrusion.</a:t>
            </a:r>
            <a:endParaRPr lang="en-US" dirty="0" smtClean="0"/>
          </a:p>
          <a:p>
            <a:endParaRPr lang="en-US" dirty="0" smtClean="0"/>
          </a:p>
          <a:p>
            <a:r>
              <a:rPr lang="en-US" dirty="0" smtClean="0"/>
              <a:t>PHOTO CREDIT:</a:t>
            </a:r>
            <a:r>
              <a:rPr lang="en-US" baseline="0" dirty="0" smtClean="0"/>
              <a:t>  http://</a:t>
            </a:r>
            <a:r>
              <a:rPr lang="en-US" baseline="0" dirty="0" err="1" smtClean="0"/>
              <a:t>sepwww.stanford.edu</a:t>
            </a:r>
            <a:r>
              <a:rPr lang="en-US" baseline="0" dirty="0" smtClean="0"/>
              <a:t>/</a:t>
            </a:r>
            <a:r>
              <a:rPr lang="en-US" baseline="0" dirty="0" err="1" smtClean="0"/>
              <a:t>sep</a:t>
            </a:r>
            <a:r>
              <a:rPr lang="en-US" baseline="0" dirty="0" smtClean="0"/>
              <a:t>/</a:t>
            </a:r>
            <a:r>
              <a:rPr lang="en-US" baseline="0" dirty="0" err="1" smtClean="0"/>
              <a:t>biondo</a:t>
            </a:r>
            <a:r>
              <a:rPr lang="en-US" baseline="0" dirty="0" smtClean="0"/>
              <a:t>/3DSI_frame.html</a:t>
            </a:r>
          </a:p>
        </p:txBody>
      </p:sp>
      <p:sp>
        <p:nvSpPr>
          <p:cNvPr id="4" name="Slide Number Placeholder 3"/>
          <p:cNvSpPr>
            <a:spLocks noGrp="1"/>
          </p:cNvSpPr>
          <p:nvPr>
            <p:ph type="sldNum" sz="quarter" idx="10"/>
          </p:nvPr>
        </p:nvSpPr>
        <p:spPr/>
        <p:txBody>
          <a:bodyPr/>
          <a:lstStyle/>
          <a:p>
            <a:fld id="{00F6B30C-4948-AC4E-A971-35152792416C}" type="slidenum">
              <a:rPr lang="en-US" smtClean="0"/>
              <a:pPr/>
              <a:t>2</a:t>
            </a:fld>
            <a:endParaRPr lang="en-US"/>
          </a:p>
        </p:txBody>
      </p:sp>
    </p:spTree>
    <p:extLst>
      <p:ext uri="{BB962C8B-B14F-4D97-AF65-F5344CB8AC3E}">
        <p14:creationId xmlns:p14="http://schemas.microsoft.com/office/powerpoint/2010/main" val="229467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OF SLIDE:</a:t>
            </a:r>
          </a:p>
          <a:p>
            <a:r>
              <a:rPr lang="en-US" baseline="0" dirty="0" smtClean="0"/>
              <a:t>This is an activity intended to engage the students and have them make the connection between wave propagation speed and density.</a:t>
            </a:r>
          </a:p>
          <a:p>
            <a:endParaRPr lang="en-US" baseline="0" dirty="0" smtClean="0"/>
          </a:p>
          <a:p>
            <a:r>
              <a:rPr lang="en-US" baseline="0" dirty="0" smtClean="0"/>
              <a:t>CONTENT:  </a:t>
            </a:r>
          </a:p>
          <a:p>
            <a:r>
              <a:rPr lang="en-US" baseline="0" dirty="0" smtClean="0"/>
              <a:t>Give each team roughly 20 blocks (?) and have them set up two tracks, each 2 meters long.  The first track should be designed so that the dominos will topple fastest (dominos should be dense – placed close together).  The second track should be designed so that the dominos topple slowest (dominos should be less dense – placed far apart).  The point is to illustrate that a pressure wave (p wave) travels fastest through dense material.  Scientists use this fact to estimate the density of rock beneath the earth’s surface using acoustic signals.</a:t>
            </a:r>
          </a:p>
          <a:p>
            <a:endParaRPr lang="en-US" baseline="0" dirty="0" smtClean="0"/>
          </a:p>
          <a:p>
            <a:r>
              <a:rPr lang="en-US" baseline="0" dirty="0" smtClean="0"/>
              <a:t>PHOTO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Falling Dominos - Falling Dominos - http://</a:t>
            </a:r>
            <a:r>
              <a:rPr lang="en-US" baseline="0" dirty="0" err="1" smtClean="0"/>
              <a:t>en.wikipedia.org</a:t>
            </a:r>
            <a:r>
              <a:rPr lang="en-US" baseline="0" dirty="0" smtClean="0"/>
              <a:t>/wiki/</a:t>
            </a:r>
            <a:r>
              <a:rPr lang="en-US" baseline="0" dirty="0" err="1" smtClean="0"/>
              <a:t>File:Domino_Cascade.JPG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3</a:t>
            </a:fld>
            <a:endParaRPr lang="en-US"/>
          </a:p>
        </p:txBody>
      </p:sp>
    </p:spTree>
    <p:extLst>
      <p:ext uri="{BB962C8B-B14F-4D97-AF65-F5344CB8AC3E}">
        <p14:creationId xmlns:p14="http://schemas.microsoft.com/office/powerpoint/2010/main" val="70387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OF SLIDE:</a:t>
            </a:r>
          </a:p>
          <a:p>
            <a:r>
              <a:rPr lang="en-US" dirty="0" smtClean="0"/>
              <a:t>This slide is intended to illustrate</a:t>
            </a:r>
            <a:r>
              <a:rPr lang="en-US" baseline="0" dirty="0" smtClean="0"/>
              <a:t> the basics of refraction seismology – a technique used to determine the speed of sound at various depths within the earth.</a:t>
            </a:r>
            <a:endParaRPr lang="en-US" dirty="0" smtClean="0"/>
          </a:p>
          <a:p>
            <a:endParaRPr lang="en-US" dirty="0" smtClean="0"/>
          </a:p>
          <a:p>
            <a:r>
              <a:rPr lang="en-US" dirty="0" smtClean="0"/>
              <a:t>CONTENT:</a:t>
            </a:r>
          </a:p>
          <a:p>
            <a:r>
              <a:rPr lang="en-US" baseline="0" dirty="0" smtClean="0"/>
              <a:t>This slide contains a movie that is helpful for explaining how densities of rock beneath the surface can be found using acoustic seismology.</a:t>
            </a:r>
          </a:p>
          <a:p>
            <a:endParaRPr lang="en-US" baseline="0" dirty="0" smtClean="0"/>
          </a:p>
          <a:p>
            <a:r>
              <a:rPr lang="en-US" baseline="0" dirty="0" smtClean="0"/>
              <a:t>The first slide shows the setup, consisting of an acoustic source and an array of listening microphones.</a:t>
            </a:r>
          </a:p>
          <a:p>
            <a:endParaRPr lang="en-US" baseline="0" dirty="0" smtClean="0"/>
          </a:p>
          <a:p>
            <a:r>
              <a:rPr lang="en-US" baseline="0" dirty="0" smtClean="0"/>
              <a:t>The first few seconds shows two representative sound paths after the explosion.  Path A travels along the surface, and Path B travels down through the earth.</a:t>
            </a:r>
          </a:p>
          <a:p>
            <a:endParaRPr lang="en-US" baseline="0" dirty="0" smtClean="0"/>
          </a:p>
          <a:p>
            <a:r>
              <a:rPr lang="en-US" baseline="0" dirty="0" smtClean="0"/>
              <a:t>The lower density (and acoustically slower) surface layer ray path is shown as a blue line.  At the interface with a higher density layer, refraction (Snell’s law) occurs, and a faster ray path is shown in purple propagating along the interface.  Sound vibrations along the faster ray path also vibrate the surface layer and cause sound waves to propagate upward, back toward the surface (red ray paths).  Because sound travels faster in the dense medium, there is a location along the microphone array where the time-of-travel along “Path B” is less than the time-of-travel along “Path A” even though Path A is a straight line.</a:t>
            </a:r>
          </a:p>
          <a:p>
            <a:endParaRPr lang="en-US" baseline="0" dirty="0" smtClean="0"/>
          </a:p>
          <a:p>
            <a:r>
              <a:rPr lang="en-US" baseline="0" dirty="0" smtClean="0"/>
              <a:t>In the fourth slide (lower right) we see the location where the curved ray path arrives before the surface ray path (at the 80 meter mark).  The graph shows the speed of the sound wave in the surface layer (blue slope) and the lower layer (red slope).  This is the basic principal for how geologists can determine the speed of sound in a layer of rock, and thus the density of that layer.</a:t>
            </a:r>
            <a:endParaRPr lang="en-US" dirty="0" smtClean="0"/>
          </a:p>
          <a:p>
            <a:endParaRPr lang="en-US" baseline="0" dirty="0" smtClean="0"/>
          </a:p>
          <a:p>
            <a:r>
              <a:rPr lang="en-US" dirty="0" smtClean="0"/>
              <a:t>PHOTO CREDIT:</a:t>
            </a:r>
            <a:r>
              <a:rPr lang="en-US" baseline="0" dirty="0" smtClean="0"/>
              <a:t>  </a:t>
            </a:r>
          </a:p>
          <a:p>
            <a:r>
              <a:rPr lang="en-US" baseline="0" dirty="0" smtClean="0"/>
              <a:t>Movie from:  http://</a:t>
            </a:r>
            <a:r>
              <a:rPr lang="en-US" baseline="0" dirty="0" err="1" smtClean="0"/>
              <a:t>www.iris.edu</a:t>
            </a:r>
            <a:r>
              <a:rPr lang="en-US" baseline="0" dirty="0" smtClean="0"/>
              <a:t>/</a:t>
            </a:r>
            <a:r>
              <a:rPr lang="en-US" baseline="0" dirty="0" err="1" smtClean="0"/>
              <a:t>hq</a:t>
            </a:r>
            <a:r>
              <a:rPr lang="en-US" baseline="0" dirty="0" smtClean="0"/>
              <a:t>/files/programs/</a:t>
            </a:r>
            <a:r>
              <a:rPr lang="en-US" baseline="0" dirty="0" err="1" smtClean="0"/>
              <a:t>education_and_outreach</a:t>
            </a:r>
            <a:r>
              <a:rPr lang="en-US" baseline="0" dirty="0" smtClean="0"/>
              <a:t>/</a:t>
            </a:r>
            <a:r>
              <a:rPr lang="en-US" baseline="0" dirty="0" err="1" smtClean="0"/>
              <a:t>aotm</a:t>
            </a:r>
            <a:r>
              <a:rPr lang="en-US" baseline="0" dirty="0" smtClean="0"/>
              <a:t>/13/Refraction3_IRIS.mov</a:t>
            </a:r>
          </a:p>
          <a:p>
            <a:r>
              <a:rPr lang="en-US" baseline="0" dirty="0" smtClean="0"/>
              <a:t>Additional information and animations:  http://</a:t>
            </a:r>
            <a:r>
              <a:rPr lang="en-US" baseline="0" dirty="0" err="1" smtClean="0"/>
              <a:t>www.iris.edu</a:t>
            </a:r>
            <a:r>
              <a:rPr lang="en-US" baseline="0" dirty="0" smtClean="0"/>
              <a:t>/</a:t>
            </a:r>
            <a:r>
              <a:rPr lang="en-US" baseline="0" dirty="0" err="1" smtClean="0"/>
              <a:t>hq</a:t>
            </a:r>
            <a:r>
              <a:rPr lang="en-US" baseline="0" dirty="0" smtClean="0"/>
              <a:t>/programs/</a:t>
            </a:r>
            <a:r>
              <a:rPr lang="en-US" baseline="0" dirty="0" err="1" smtClean="0"/>
              <a:t>education_and_outreach</a:t>
            </a:r>
            <a:r>
              <a:rPr lang="en-US" baseline="0" dirty="0" smtClean="0"/>
              <a:t>/animations/13</a:t>
            </a:r>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4</a:t>
            </a:fld>
            <a:endParaRPr lang="en-US"/>
          </a:p>
        </p:txBody>
      </p:sp>
    </p:spTree>
    <p:extLst>
      <p:ext uri="{BB962C8B-B14F-4D97-AF65-F5344CB8AC3E}">
        <p14:creationId xmlns:p14="http://schemas.microsoft.com/office/powerpoint/2010/main" val="229467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OF SLIDE:</a:t>
            </a:r>
          </a:p>
          <a:p>
            <a:r>
              <a:rPr lang="en-US" baseline="0" dirty="0" smtClean="0"/>
              <a:t>The point of this slide is to show students an actual processed image of a seismic survey and an actual cross section of an anticlinal trap.</a:t>
            </a:r>
          </a:p>
          <a:p>
            <a:endParaRPr lang="en-US" baseline="0" dirty="0" smtClean="0"/>
          </a:p>
          <a:p>
            <a:r>
              <a:rPr lang="en-US" baseline="0" dirty="0" smtClean="0"/>
              <a:t>CONTENT:</a:t>
            </a:r>
          </a:p>
          <a:p>
            <a:r>
              <a:rPr lang="en-US" baseline="0" dirty="0" smtClean="0"/>
              <a:t>The USGS Gulf of Mexico survey was done to look for detailed sea-floor structure, look for known and unknown natural gas deposits and determine systemic variations in subsurface structure between gas and non-gas producing areas.  This is an example processed image showing the subsurface structure near the outfall of the Mississippi river.  Deposits of varying density can be seen.</a:t>
            </a:r>
          </a:p>
          <a:p>
            <a:endParaRPr lang="en-US" baseline="0" dirty="0" smtClean="0"/>
          </a:p>
          <a:p>
            <a:r>
              <a:rPr lang="en-US" baseline="0" dirty="0" smtClean="0"/>
              <a:t>The bottom image is of an anticlinal trap revealed by </a:t>
            </a:r>
            <a:r>
              <a:rPr lang="en-US" baseline="0" smtClean="0"/>
              <a:t>strip mining.</a:t>
            </a:r>
            <a:endParaRPr lang="en-US" baseline="0" dirty="0" smtClean="0"/>
          </a:p>
          <a:p>
            <a:endParaRPr lang="en-US" baseline="0" dirty="0" smtClean="0"/>
          </a:p>
          <a:p>
            <a:r>
              <a:rPr lang="en-US" baseline="0" dirty="0" smtClean="0"/>
              <a:t>Ref:  </a:t>
            </a:r>
            <a:r>
              <a:rPr lang="de-DE" baseline="0" dirty="0" smtClean="0"/>
              <a:t>http://</a:t>
            </a:r>
            <a:r>
              <a:rPr lang="de-DE" baseline="0" dirty="0" err="1" smtClean="0"/>
              <a:t>pubs.usgs.gov</a:t>
            </a:r>
            <a:r>
              <a:rPr lang="de-DE" baseline="0" dirty="0" smtClean="0"/>
              <a:t>/</a:t>
            </a:r>
            <a:r>
              <a:rPr lang="de-DE" baseline="0" dirty="0" err="1" smtClean="0"/>
              <a:t>of</a:t>
            </a:r>
            <a:r>
              <a:rPr lang="de-DE" baseline="0" dirty="0" smtClean="0"/>
              <a:t>/2002/of02-368/</a:t>
            </a:r>
            <a:endParaRPr lang="en-US" baseline="0" dirty="0" smtClean="0"/>
          </a:p>
          <a:p>
            <a:endParaRPr lang="en-US" dirty="0" smtClean="0"/>
          </a:p>
          <a:p>
            <a:r>
              <a:rPr lang="en-US" dirty="0" smtClean="0"/>
              <a:t>PHOTO</a:t>
            </a:r>
            <a:r>
              <a:rPr lang="en-US" baseline="0" dirty="0" smtClean="0"/>
              <a:t> CREDIT:  </a:t>
            </a:r>
          </a:p>
          <a:p>
            <a:r>
              <a:rPr lang="en-US" baseline="0" dirty="0" smtClean="0"/>
              <a:t>Top:  USGS Gulf of Mexico Survey (1998):  http://</a:t>
            </a:r>
            <a:r>
              <a:rPr lang="en-US" baseline="0" dirty="0" err="1" smtClean="0"/>
              <a:t>pubs.usgs.gov</a:t>
            </a:r>
            <a:r>
              <a:rPr lang="en-US" baseline="0" dirty="0" smtClean="0"/>
              <a:t>/of/2002/of02-368/images/98gif/14.gif</a:t>
            </a:r>
          </a:p>
          <a:p>
            <a:r>
              <a:rPr lang="en-US" baseline="0" dirty="0" smtClean="0"/>
              <a:t>Bottom:  Trap formed by an anticline (and revealed by strip mining) http://</a:t>
            </a:r>
            <a:r>
              <a:rPr lang="en-US" baseline="0" dirty="0" err="1" smtClean="0"/>
              <a:t>www.fas.org</a:t>
            </a:r>
            <a:r>
              <a:rPr lang="en-US" baseline="0" dirty="0" smtClean="0"/>
              <a:t>/</a:t>
            </a:r>
            <a:r>
              <a:rPr lang="en-US" baseline="0" dirty="0" err="1" smtClean="0"/>
              <a:t>irp</a:t>
            </a:r>
            <a:r>
              <a:rPr lang="en-US" baseline="0" dirty="0" smtClean="0"/>
              <a:t>/</a:t>
            </a:r>
            <a:r>
              <a:rPr lang="en-US" baseline="0" dirty="0" err="1" smtClean="0"/>
              <a:t>imint</a:t>
            </a:r>
            <a:r>
              <a:rPr lang="en-US" baseline="0" dirty="0" smtClean="0"/>
              <a:t>/docs/</a:t>
            </a:r>
            <a:r>
              <a:rPr lang="en-US" baseline="0" dirty="0" err="1" smtClean="0"/>
              <a:t>rst</a:t>
            </a:r>
            <a:r>
              <a:rPr lang="en-US" baseline="0" dirty="0" smtClean="0"/>
              <a:t>/Sect5/Sect5_5.html</a:t>
            </a:r>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5</a:t>
            </a:fld>
            <a:endParaRPr lang="en-US"/>
          </a:p>
        </p:txBody>
      </p:sp>
    </p:spTree>
    <p:extLst>
      <p:ext uri="{BB962C8B-B14F-4D97-AF65-F5344CB8AC3E}">
        <p14:creationId xmlns:p14="http://schemas.microsoft.com/office/powerpoint/2010/main" val="70387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OF SLIDE:</a:t>
            </a:r>
          </a:p>
          <a:p>
            <a:r>
              <a:rPr lang="en-US" baseline="0" dirty="0" smtClean="0"/>
              <a:t>Students will now use their knowledge of seismology to work on a lab.  They will take raw sound speed data (given to them), convert it to density (by linearly fitting four known velocities and densities for air, water, coal and </a:t>
            </a:r>
            <a:r>
              <a:rPr lang="en-US" baseline="0" dirty="0" err="1" smtClean="0"/>
              <a:t>Peridotite</a:t>
            </a:r>
            <a:r>
              <a:rPr lang="en-US" baseline="0" dirty="0" smtClean="0"/>
              <a:t>, a dense volcanic rock) and plot it to create several cross sections in an artificial “drill site.”</a:t>
            </a:r>
          </a:p>
          <a:p>
            <a:endParaRPr lang="en-US" baseline="0" dirty="0" smtClean="0"/>
          </a:p>
          <a:p>
            <a:r>
              <a:rPr lang="en-US" baseline="0" dirty="0" smtClean="0"/>
              <a:t>CONTENT:</a:t>
            </a:r>
          </a:p>
          <a:p>
            <a:r>
              <a:rPr lang="en-US" baseline="0" dirty="0" smtClean="0"/>
              <a:t>On this slide, workers use a “thumper” in 1940 to conduct seismic surveys of a suspected oil field.  Please refer to the lab manual for instructions regarding the lab.</a:t>
            </a:r>
          </a:p>
          <a:p>
            <a:endParaRPr lang="en-US" baseline="0" dirty="0" smtClean="0"/>
          </a:p>
          <a:p>
            <a:endParaRPr lang="en-US" dirty="0" smtClean="0"/>
          </a:p>
          <a:p>
            <a:r>
              <a:rPr lang="en-US" dirty="0" smtClean="0"/>
              <a:t>PHOTO</a:t>
            </a:r>
            <a:r>
              <a:rPr lang="en-US" baseline="0" dirty="0" smtClean="0"/>
              <a:t> CREDIT:  http://</a:t>
            </a:r>
            <a:r>
              <a:rPr lang="en-US" baseline="0" dirty="0" err="1" smtClean="0"/>
              <a:t>en.wikipedia.org</a:t>
            </a:r>
            <a:r>
              <a:rPr lang="en-US" baseline="0" dirty="0" smtClean="0"/>
              <a:t>/wiki/File:Workers_performing_seismic_tests,_Seismic_Explorations,_Inc..jpg</a:t>
            </a:r>
          </a:p>
        </p:txBody>
      </p:sp>
      <p:sp>
        <p:nvSpPr>
          <p:cNvPr id="4" name="Slide Number Placeholder 3"/>
          <p:cNvSpPr>
            <a:spLocks noGrp="1"/>
          </p:cNvSpPr>
          <p:nvPr>
            <p:ph type="sldNum" sz="quarter" idx="10"/>
          </p:nvPr>
        </p:nvSpPr>
        <p:spPr/>
        <p:txBody>
          <a:bodyPr/>
          <a:lstStyle/>
          <a:p>
            <a:fld id="{00F6B30C-4948-AC4E-A971-35152792416C}" type="slidenum">
              <a:rPr lang="en-US" smtClean="0"/>
              <a:pPr/>
              <a:t>6</a:t>
            </a:fld>
            <a:endParaRPr lang="en-US"/>
          </a:p>
        </p:txBody>
      </p:sp>
    </p:spTree>
    <p:extLst>
      <p:ext uri="{BB962C8B-B14F-4D97-AF65-F5344CB8AC3E}">
        <p14:creationId xmlns:p14="http://schemas.microsoft.com/office/powerpoint/2010/main" val="414041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7</a:t>
            </a:fld>
            <a:endParaRPr lang="en-US"/>
          </a:p>
        </p:txBody>
      </p:sp>
    </p:spTree>
    <p:extLst>
      <p:ext uri="{BB962C8B-B14F-4D97-AF65-F5344CB8AC3E}">
        <p14:creationId xmlns:p14="http://schemas.microsoft.com/office/powerpoint/2010/main" val="229467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OF SLIDE:</a:t>
            </a:r>
          </a:p>
          <a:p>
            <a:r>
              <a:rPr lang="en-US" baseline="0" dirty="0" smtClean="0"/>
              <a:t>Re-group after the lab activity to emphasize key points.</a:t>
            </a:r>
          </a:p>
          <a:p>
            <a:endParaRPr lang="en-US" baseline="0" dirty="0" smtClean="0"/>
          </a:p>
          <a:p>
            <a:r>
              <a:rPr lang="en-US" baseline="0" dirty="0" smtClean="0"/>
              <a:t>CONTENT:</a:t>
            </a:r>
          </a:p>
          <a:p>
            <a:r>
              <a:rPr lang="en-US" baseline="0" dirty="0" smtClean="0"/>
              <a:t>Some other uses of seismology include:</a:t>
            </a:r>
          </a:p>
          <a:p>
            <a:endParaRPr lang="en-US" baseline="0" dirty="0" smtClean="0"/>
          </a:p>
          <a:p>
            <a:r>
              <a:rPr lang="en-US" baseline="0" dirty="0" smtClean="0"/>
              <a:t>Earthquake study</a:t>
            </a:r>
          </a:p>
          <a:p>
            <a:r>
              <a:rPr lang="en-US" baseline="0" dirty="0" smtClean="0"/>
              <a:t>Volcanology</a:t>
            </a:r>
          </a:p>
          <a:p>
            <a:r>
              <a:rPr lang="en-US" baseline="0" dirty="0" smtClean="0"/>
              <a:t>Density of water (using very precise instruments, oceanographers can look at </a:t>
            </a:r>
            <a:r>
              <a:rPr lang="en-US" baseline="0" dirty="0" err="1" smtClean="0"/>
              <a:t>isopycnals</a:t>
            </a:r>
            <a:r>
              <a:rPr lang="en-US" baseline="0" dirty="0" smtClean="0"/>
              <a:t> similar to how geologists can see layers in earth)</a:t>
            </a:r>
          </a:p>
          <a:p>
            <a:r>
              <a:rPr lang="en-US" baseline="0" dirty="0" smtClean="0"/>
              <a:t>Medical Imaging (sonogram)</a:t>
            </a:r>
          </a:p>
          <a:p>
            <a:r>
              <a:rPr lang="en-US" baseline="0" dirty="0" smtClean="0"/>
              <a:t>Looking at the composition of the earth’s structure (mantle, core etc…)</a:t>
            </a:r>
          </a:p>
          <a:p>
            <a:r>
              <a:rPr lang="en-US" baseline="0" dirty="0" smtClean="0"/>
              <a:t>Nuclear test detection</a:t>
            </a:r>
          </a:p>
          <a:p>
            <a:r>
              <a:rPr lang="en-US" baseline="0" dirty="0" smtClean="0"/>
              <a:t>Locating underground water deposits</a:t>
            </a:r>
          </a:p>
          <a:p>
            <a:pPr marL="0" indent="0">
              <a:buFont typeface="Arial"/>
              <a:buNone/>
            </a:pPr>
            <a:endParaRPr lang="en-US" baseline="0" dirty="0" smtClean="0"/>
          </a:p>
          <a:p>
            <a:pPr marL="0" indent="0">
              <a:buFont typeface="Arial"/>
              <a:buNone/>
            </a:pPr>
            <a:r>
              <a:rPr lang="en-US" baseline="0" dirty="0" smtClean="0"/>
              <a:t>PHOTO CREDIT:  Photo: ESA  http://</a:t>
            </a:r>
            <a:r>
              <a:rPr lang="en-US" baseline="0" dirty="0" err="1" smtClean="0"/>
              <a:t>spaceinimages.esa.int</a:t>
            </a:r>
            <a:r>
              <a:rPr lang="en-US" baseline="0" dirty="0" smtClean="0"/>
              <a:t>/Images/2013/03/</a:t>
            </a:r>
            <a:r>
              <a:rPr lang="en-US" baseline="0" dirty="0" err="1" smtClean="0"/>
              <a:t>Solitary_seismology</a:t>
            </a:r>
            <a:endParaRPr lang="en-US" baseline="0" dirty="0" smtClean="0"/>
          </a:p>
          <a:p>
            <a:pPr marL="0" indent="0">
              <a:buFont typeface="Arial"/>
              <a:buNone/>
            </a:pPr>
            <a:r>
              <a:rPr lang="en-US" baseline="0" dirty="0" smtClean="0"/>
              <a:t>This is a photo of a worker checking on seismographs at Concordia research base in Antarctica.   The station does not receive any sun in the winter, and it is too cold to maintain the station; so the summer is the only time to change the batteries and repair the station.</a:t>
            </a:r>
          </a:p>
        </p:txBody>
      </p:sp>
      <p:sp>
        <p:nvSpPr>
          <p:cNvPr id="4" name="Slide Number Placeholder 3"/>
          <p:cNvSpPr>
            <a:spLocks noGrp="1"/>
          </p:cNvSpPr>
          <p:nvPr>
            <p:ph type="sldNum" sz="quarter" idx="10"/>
          </p:nvPr>
        </p:nvSpPr>
        <p:spPr/>
        <p:txBody>
          <a:bodyPr/>
          <a:lstStyle/>
          <a:p>
            <a:fld id="{00F6B30C-4948-AC4E-A971-35152792416C}" type="slidenum">
              <a:rPr lang="en-US" smtClean="0"/>
              <a:pPr/>
              <a:t>8</a:t>
            </a:fld>
            <a:endParaRPr lang="en-US"/>
          </a:p>
        </p:txBody>
      </p:sp>
    </p:spTree>
    <p:extLst>
      <p:ext uri="{BB962C8B-B14F-4D97-AF65-F5344CB8AC3E}">
        <p14:creationId xmlns:p14="http://schemas.microsoft.com/office/powerpoint/2010/main" val="348802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OF SLIDE:</a:t>
            </a:r>
          </a:p>
          <a:p>
            <a:r>
              <a:rPr lang="en-US" dirty="0" smtClean="0"/>
              <a:t>This is</a:t>
            </a:r>
            <a:r>
              <a:rPr lang="en-US" baseline="0" dirty="0" smtClean="0"/>
              <a:t> a backup slide to use in case the video does not work in the regular presentation.  These are screen captures from the video.</a:t>
            </a:r>
            <a:endParaRPr lang="en-US" dirty="0" smtClean="0"/>
          </a:p>
          <a:p>
            <a:endParaRPr lang="en-US" dirty="0" smtClean="0"/>
          </a:p>
          <a:p>
            <a:r>
              <a:rPr lang="en-US" dirty="0" smtClean="0"/>
              <a:t>CONTENT: This slide is</a:t>
            </a:r>
            <a:r>
              <a:rPr lang="en-US" baseline="0" dirty="0" smtClean="0"/>
              <a:t> a series of four screen captures from the video (linked at the bottom).</a:t>
            </a:r>
          </a:p>
          <a:p>
            <a:endParaRPr lang="en-US" baseline="0" dirty="0" smtClean="0"/>
          </a:p>
          <a:p>
            <a:r>
              <a:rPr lang="en-US" baseline="0" dirty="0" smtClean="0"/>
              <a:t>The first slide shows the setup, consisting of an acoustic source and an array of listening microphones.</a:t>
            </a:r>
          </a:p>
          <a:p>
            <a:endParaRPr lang="en-US" baseline="0" dirty="0" smtClean="0"/>
          </a:p>
          <a:p>
            <a:r>
              <a:rPr lang="en-US" baseline="0" dirty="0" smtClean="0"/>
              <a:t>The second slide (top right) shows two representative sound paths after the explosion.  Path A travels along the surface, and Path B travels down through the earth.</a:t>
            </a:r>
          </a:p>
          <a:p>
            <a:endParaRPr lang="en-US" baseline="0" dirty="0" smtClean="0"/>
          </a:p>
          <a:p>
            <a:r>
              <a:rPr lang="en-US" baseline="0" dirty="0" smtClean="0"/>
              <a:t>The third slide (bottom left) shows the sound ray paths after some time has passed.  The lower density (and acoustically slower) surface layer ray path is shown as a blue line.  At the interface with a higher density layer, refraction (Snell’s law) occurs, and a faster ray path is shown in purple propagating along the interface.  Sound vibrations along the faster ray path also vibrate the surface and cause sound waves to propagate upward, back toward the surface (red ray paths).  Because sound travels faster in the dense medium, there is a location along the microphone array where the time-of-travel along “Path B” is less than the time-of-travel along “Path A” even though Path A is a straight line.</a:t>
            </a:r>
          </a:p>
          <a:p>
            <a:endParaRPr lang="en-US" baseline="0" dirty="0" smtClean="0"/>
          </a:p>
          <a:p>
            <a:r>
              <a:rPr lang="en-US" baseline="0" dirty="0" smtClean="0"/>
              <a:t>In the fourth slide (lower right) we see the location where the curved ray path arrives before the surface ray path (at the 80 meter mark).  The graph shows the speed of the sound wave in the surface layer (blue slope) and the lower layer (red slope).  This is the basic principal for how geologists can determine the speed of sound in a layer of rock, and thus the density of that layer.</a:t>
            </a:r>
            <a:endParaRPr lang="en-US" dirty="0" smtClean="0"/>
          </a:p>
          <a:p>
            <a:endParaRPr lang="en-US" baseline="0" dirty="0" smtClean="0"/>
          </a:p>
          <a:p>
            <a:r>
              <a:rPr lang="en-US" dirty="0" smtClean="0"/>
              <a:t>PHOTO CREDIT:</a:t>
            </a:r>
            <a:r>
              <a:rPr lang="en-US" baseline="0" dirty="0" smtClean="0"/>
              <a:t>  http://</a:t>
            </a:r>
            <a:r>
              <a:rPr lang="en-US" baseline="0" dirty="0" err="1" smtClean="0"/>
              <a:t>www.iris.edu</a:t>
            </a:r>
            <a:r>
              <a:rPr lang="en-US" baseline="0" dirty="0" smtClean="0"/>
              <a:t>/</a:t>
            </a:r>
            <a:r>
              <a:rPr lang="en-US" baseline="0" dirty="0" err="1" smtClean="0"/>
              <a:t>hq</a:t>
            </a:r>
            <a:r>
              <a:rPr lang="en-US" baseline="0" dirty="0" smtClean="0"/>
              <a:t>/programs/</a:t>
            </a:r>
            <a:r>
              <a:rPr lang="en-US" baseline="0" dirty="0" err="1" smtClean="0"/>
              <a:t>education_and_outreach</a:t>
            </a:r>
            <a:r>
              <a:rPr lang="en-US" baseline="0" dirty="0" smtClean="0"/>
              <a:t>/animations/13</a:t>
            </a:r>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9</a:t>
            </a:fld>
            <a:endParaRPr lang="en-US"/>
          </a:p>
        </p:txBody>
      </p:sp>
    </p:spTree>
    <p:extLst>
      <p:ext uri="{BB962C8B-B14F-4D97-AF65-F5344CB8AC3E}">
        <p14:creationId xmlns:p14="http://schemas.microsoft.com/office/powerpoint/2010/main" val="229467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685800" y="2999232"/>
            <a:ext cx="7772400" cy="3209544"/>
          </a:xfrm>
        </p:spPr>
        <p:txBody>
          <a:bodyPr>
            <a:noAutofit/>
          </a:bodyPr>
          <a:lstStyle>
            <a:lvl1pPr marL="168275" indent="-168275" algn="l">
              <a:buFont typeface="Georgia" pitchFamily="18" charset="0"/>
              <a:buChar char="●"/>
              <a:defRPr kumimoji="0" lang="en-US" sz="2000" kern="1200" dirty="0">
                <a:solidFill>
                  <a:schemeClr val="tx1"/>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274320" lvl="0" indent="-274320" algn="l" rtl="0" eaLnBrk="1" latinLnBrk="0" hangingPunct="1">
              <a:spcBef>
                <a:spcPct val="20000"/>
              </a:spcBef>
              <a:buClr>
                <a:srgbClr val="8B216A"/>
              </a:buClr>
              <a:buSzPct val="85000"/>
              <a:buFont typeface="Georgia" pitchFamily="18" charset="0"/>
              <a:buChar char="●"/>
            </a:pPr>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Scripps Classroom Connection</a:t>
            </a:r>
            <a:endParaRPr lang="en-US" dirty="0"/>
          </a:p>
        </p:txBody>
      </p:sp>
      <p:sp>
        <p:nvSpPr>
          <p:cNvPr id="17" name="Footer Placeholder 16"/>
          <p:cNvSpPr>
            <a:spLocks noGrp="1"/>
          </p:cNvSpPr>
          <p:nvPr>
            <p:ph type="ftr" sz="quarter" idx="11"/>
          </p:nvPr>
        </p:nvSpPr>
        <p:spPr/>
        <p:txBody>
          <a:bodyPr/>
          <a:lstStyle>
            <a:lvl1pPr>
              <a:defRPr>
                <a:solidFill>
                  <a:schemeClr val="bg1"/>
                </a:solidFill>
              </a:defRPr>
            </a:lvl1pPr>
          </a:lstStyle>
          <a:p>
            <a:r>
              <a:rPr lang="en-US" dirty="0" smtClean="0"/>
              <a:t>http://earthref.org/SCC</a:t>
            </a:r>
            <a:endParaRPr lang="en-US" dirty="0"/>
          </a:p>
        </p:txBody>
      </p:sp>
      <p:sp>
        <p:nvSpPr>
          <p:cNvPr id="7" name="Straight Connector 6"/>
          <p:cNvSpPr>
            <a:spLocks noChangeShapeType="1"/>
          </p:cNvSpPr>
          <p:nvPr/>
        </p:nvSpPr>
        <p:spPr bwMode="auto">
          <a:xfrm>
            <a:off x="155448" y="2420112"/>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rgbClr val="8B216A"/>
                </a:solidFill>
              </a:defRPr>
            </a:lvl1pPr>
          </a:lstStyle>
          <a:p>
            <a:fld id="{2754ED01-E2A0-4C1E-8E21-014B9904157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rgbClr val="8B216A"/>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778785"/>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no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rgbClr val="8B216A"/>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http://earthref.org/SCC</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778785"/>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699FF66-05F8-374C-B745-6BF8E34BE28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http://earthref.org/SCC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rgbClr val="8B216A">
              <a:alpha val="70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460208"/>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460208"/>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http://earthref.org/SCC</a:t>
            </a:r>
          </a:p>
        </p:txBody>
      </p:sp>
      <p:sp>
        <p:nvSpPr>
          <p:cNvPr id="15" name="Straight Connector 14"/>
          <p:cNvSpPr>
            <a:spLocks noChangeShapeType="1"/>
          </p:cNvSpPr>
          <p:nvPr/>
        </p:nvSpPr>
        <p:spPr bwMode="auto">
          <a:xfrm>
            <a:off x="152400" y="128016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699FF66-05F8-374C-B745-6BF8E34BE28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r>
              <a:rPr lang="en-US" smtClean="0"/>
              <a:t>Scripps Classroom Connection</a:t>
            </a:r>
            <a:endParaRPr lang="en-US" dirty="0"/>
          </a:p>
        </p:txBody>
      </p:sp>
      <p:sp>
        <p:nvSpPr>
          <p:cNvPr id="10" name="Slide Number Placeholder 9"/>
          <p:cNvSpPr>
            <a:spLocks noGrp="1"/>
          </p:cNvSpPr>
          <p:nvPr>
            <p:ph type="sldNum" sz="quarter" idx="11"/>
          </p:nvPr>
        </p:nvSpPr>
        <p:spPr/>
        <p:txBody>
          <a:bodyPr/>
          <a:lstStyle/>
          <a:p>
            <a:fld id="{2699FF66-05F8-374C-B745-6BF8E34BE28D}" type="slidenum">
              <a:rPr lang="en-US" smtClean="0"/>
              <a:pPr/>
              <a:t>‹#›</a:t>
            </a:fld>
            <a:endParaRPr lang="en-US"/>
          </a:p>
        </p:txBody>
      </p:sp>
      <p:sp>
        <p:nvSpPr>
          <p:cNvPr id="11" name="Footer Placeholder 10"/>
          <p:cNvSpPr>
            <a:spLocks noGrp="1"/>
          </p:cNvSpPr>
          <p:nvPr>
            <p:ph type="ftr" sz="quarter" idx="12"/>
          </p:nvPr>
        </p:nvSpPr>
        <p:spPr/>
        <p:txBody>
          <a:bodyPr/>
          <a:lstStyle/>
          <a:p>
            <a:r>
              <a:rPr lang="en-US" dirty="0" smtClean="0"/>
              <a:t>http://earthref.org/SCC</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9488" y="6395473"/>
            <a:ext cx="8830056"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932960" y="6390808"/>
            <a:ext cx="3044952" cy="365760"/>
          </a:xfrm>
          <a:prstGeom prst="rect">
            <a:avLst/>
          </a:prstGeom>
        </p:spPr>
        <p:txBody>
          <a:bodyPr vert="horz"/>
          <a:lstStyle>
            <a:lvl1pPr algn="r" eaLnBrk="1" latinLnBrk="0" hangingPunct="1">
              <a:defRPr kumimoji="0" sz="1400" b="1">
                <a:solidFill>
                  <a:srgbClr val="FFFFFF"/>
                </a:solidFill>
              </a:defRPr>
            </a:lvl1pPr>
          </a:lstStyle>
          <a:p>
            <a:r>
              <a:rPr lang="en-US" dirty="0" smtClean="0"/>
              <a:t>Scripps Classroom Connection</a:t>
            </a:r>
            <a:endParaRPr lang="en-US" dirty="0"/>
          </a:p>
        </p:txBody>
      </p:sp>
      <p:sp>
        <p:nvSpPr>
          <p:cNvPr id="3" name="Footer Placeholder 2"/>
          <p:cNvSpPr>
            <a:spLocks noGrp="1"/>
          </p:cNvSpPr>
          <p:nvPr>
            <p:ph type="ftr" sz="quarter" idx="3"/>
          </p:nvPr>
        </p:nvSpPr>
        <p:spPr>
          <a:xfrm>
            <a:off x="163040" y="6396672"/>
            <a:ext cx="3581400" cy="365760"/>
          </a:xfrm>
          <a:prstGeom prst="rect">
            <a:avLst/>
          </a:prstGeom>
        </p:spPr>
        <p:txBody>
          <a:bodyPr vert="horz"/>
          <a:lstStyle>
            <a:lvl1pPr algn="l" eaLnBrk="1" latinLnBrk="0" hangingPunct="1">
              <a:defRPr kumimoji="0" sz="1200" b="1">
                <a:solidFill>
                  <a:srgbClr val="FFFFFF"/>
                </a:solidFill>
              </a:defRPr>
            </a:lvl1pPr>
          </a:lstStyle>
          <a:p>
            <a:r>
              <a:rPr lang="en-US" dirty="0" smtClean="0"/>
              <a:t>http://earthref.org/SCC</a:t>
            </a:r>
            <a:endParaRPr lang="en-US" dirty="0"/>
          </a:p>
        </p:txBody>
      </p:sp>
      <p:sp>
        <p:nvSpPr>
          <p:cNvPr id="8" name="Rectangle 7"/>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baseline="0">
                <a:solidFill>
                  <a:srgbClr val="8B216A"/>
                </a:solidFill>
              </a:defRPr>
            </a:lvl1pPr>
          </a:lstStyle>
          <a:p>
            <a:fld id="{2699FF66-05F8-374C-B745-6BF8E34BE28D}"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30" r:id="rId1"/>
    <p:sldLayoutId id="2147483737" r:id="rId2"/>
    <p:sldLayoutId id="2147483738" r:id="rId3"/>
    <p:sldLayoutId id="2147483734" r:id="rId4"/>
    <p:sldLayoutId id="2147483731" r:id="rId5"/>
  </p:sldLayoutIdLst>
  <p:hf sldNum="0" hdr="0"/>
  <p:txStyles>
    <p:titleStyle>
      <a:lvl1pPr algn="ctr" rtl="0" eaLnBrk="1" latinLnBrk="0" hangingPunct="1">
        <a:spcBef>
          <a:spcPct val="0"/>
        </a:spcBef>
        <a:buNone/>
        <a:defRPr kumimoji="0" sz="3300" kern="1200">
          <a:solidFill>
            <a:srgbClr val="8B216A"/>
          </a:solidFill>
          <a:latin typeface="+mj-lt"/>
          <a:ea typeface="+mj-ea"/>
          <a:cs typeface="+mj-cs"/>
        </a:defRPr>
      </a:lvl1pPr>
    </p:titleStyle>
    <p:bodyStyle>
      <a:lvl1pPr marL="274320" indent="-274320" algn="l" rtl="0" eaLnBrk="1" latinLnBrk="0" hangingPunct="1">
        <a:spcBef>
          <a:spcPct val="20000"/>
        </a:spcBef>
        <a:buClr>
          <a:srgbClr val="8B216A"/>
        </a:buClr>
        <a:buSzPct val="85000"/>
        <a:buFont typeface="Georgia" pitchFamily="18" charset="0"/>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8B216A"/>
        </a:buClr>
        <a:buSzPct val="85000"/>
        <a:buFont typeface="Georgia" pitchFamily="18" charset="0"/>
        <a:buChar char="●"/>
        <a:defRPr kumimoji="0" sz="2200" kern="1200">
          <a:solidFill>
            <a:schemeClr val="tx1">
              <a:lumMod val="50000"/>
              <a:lumOff val="50000"/>
            </a:schemeClr>
          </a:solidFill>
          <a:latin typeface="+mn-lt"/>
          <a:ea typeface="+mn-ea"/>
          <a:cs typeface="+mn-cs"/>
        </a:defRPr>
      </a:lvl2pPr>
      <a:lvl3pPr marL="822960" indent="-228600" algn="l" rtl="0" eaLnBrk="1" latinLnBrk="0" hangingPunct="1">
        <a:spcBef>
          <a:spcPct val="20000"/>
        </a:spcBef>
        <a:buClr>
          <a:srgbClr val="8B216A"/>
        </a:buClr>
        <a:buSzPct val="85000"/>
        <a:buFont typeface="Georgia" pitchFamily="18" charset="0"/>
        <a:buChar char="●"/>
        <a:defRPr kumimoji="0" sz="2000" kern="1200">
          <a:solidFill>
            <a:schemeClr val="bg2">
              <a:lumMod val="50000"/>
            </a:schemeClr>
          </a:solidFill>
          <a:latin typeface="+mn-lt"/>
          <a:ea typeface="+mn-ea"/>
          <a:cs typeface="+mn-cs"/>
        </a:defRPr>
      </a:lvl3pPr>
      <a:lvl4pPr marL="1097280" indent="-228600" algn="l" rtl="0" eaLnBrk="1" latinLnBrk="0" hangingPunct="1">
        <a:spcBef>
          <a:spcPct val="20000"/>
        </a:spcBef>
        <a:buClr>
          <a:srgbClr val="8B216A"/>
        </a:buClr>
        <a:buSzPct val="85000"/>
        <a:buFont typeface="Georgia" pitchFamily="18" charset="0"/>
        <a:buChar char="●"/>
        <a:defRPr kumimoji="0" sz="1800" kern="1200">
          <a:solidFill>
            <a:schemeClr val="bg2">
              <a:lumMod val="90000"/>
            </a:schemeClr>
          </a:solidFill>
          <a:latin typeface="+mn-lt"/>
          <a:ea typeface="+mn-ea"/>
          <a:cs typeface="+mn-cs"/>
        </a:defRPr>
      </a:lvl4pPr>
      <a:lvl5pPr marL="1371600" indent="-228600" algn="l" rtl="0" eaLnBrk="1" latinLnBrk="0" hangingPunct="1">
        <a:spcBef>
          <a:spcPct val="20000"/>
        </a:spcBef>
        <a:buClr>
          <a:srgbClr val="8B216A"/>
        </a:buClr>
        <a:buSzPct val="85000"/>
        <a:buFont typeface="Georgia" pitchFamily="18" charset="0"/>
        <a:buChar char="●"/>
        <a:defRPr kumimoji="0" sz="1400" kern="1200">
          <a:solidFill>
            <a:schemeClr val="accent5">
              <a:lumMod val="60000"/>
              <a:lumOff val="4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4.xml"/><Relationship Id="rId5" Type="http://schemas.openxmlformats.org/officeDocument/2006/relationships/image" Target="../media/image4.png"/><Relationship Id="rId6" Type="http://schemas.openxmlformats.org/officeDocument/2006/relationships/image" Target="../media/image7.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hyperlink" Target="http://www.youtube.com/watch?v=hN3jw6iklEY" TargetMode="External"/><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Oil Exploration</a:t>
            </a: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2"/>
          </p:nvPr>
        </p:nvSpPr>
        <p:spPr/>
        <p:txBody>
          <a:bodyPr/>
          <a:lstStyle/>
          <a:p>
            <a:r>
              <a:rPr lang="en-US" smtClean="0"/>
              <a:t>http://earthref.org/SCC</a:t>
            </a:r>
            <a:endParaRPr lang="en-US" dirty="0"/>
          </a:p>
        </p:txBody>
      </p:sp>
      <p:pic>
        <p:nvPicPr>
          <p:cNvPr id="8" name="Picture 7" descr="Seismic imaging.jpg"/>
          <p:cNvPicPr>
            <a:picLocks noChangeAspect="1"/>
          </p:cNvPicPr>
          <p:nvPr/>
        </p:nvPicPr>
        <p:blipFill rotWithShape="1">
          <a:blip r:embed="rId3">
            <a:extLst>
              <a:ext uri="{28A0092B-C50C-407E-A947-70E740481C1C}">
                <a14:useLocalDpi xmlns:a14="http://schemas.microsoft.com/office/drawing/2010/main" val="0"/>
              </a:ext>
            </a:extLst>
          </a:blip>
          <a:srcRect t="-481" b="7129"/>
          <a:stretch/>
        </p:blipFill>
        <p:spPr>
          <a:xfrm>
            <a:off x="163040" y="1328617"/>
            <a:ext cx="8814872" cy="5062191"/>
          </a:xfrm>
          <a:prstGeom prst="rect">
            <a:avLst/>
          </a:prstGeom>
        </p:spPr>
      </p:pic>
      <p:pic>
        <p:nvPicPr>
          <p:cNvPr id="9" name="Picture 5"/>
          <p:cNvPicPr>
            <a:picLocks noChangeAspect="1" noChangeArrowheads="1"/>
          </p:cNvPicPr>
          <p:nvPr/>
        </p:nvPicPr>
        <p:blipFill>
          <a:blip r:embed="rId4">
            <a:clrChange>
              <a:clrFrom>
                <a:srgbClr val="C5D1D7"/>
              </a:clrFrom>
              <a:clrTo>
                <a:srgbClr val="C5D1D7">
                  <a:alpha val="0"/>
                </a:srgbClr>
              </a:clrTo>
            </a:clrChange>
          </a:blip>
          <a:srcRect/>
          <a:stretch>
            <a:fillRect/>
          </a:stretch>
        </p:blipFill>
        <p:spPr bwMode="auto">
          <a:xfrm>
            <a:off x="4239961" y="967427"/>
            <a:ext cx="652241" cy="636461"/>
          </a:xfrm>
          <a:prstGeom prst="rect">
            <a:avLst/>
          </a:prstGeom>
          <a:noFill/>
          <a:ln w="9525">
            <a:noFill/>
            <a:miter lim="800000"/>
            <a:headEnd/>
            <a:tailEnd/>
          </a:ln>
        </p:spPr>
      </p:pic>
    </p:spTree>
    <p:extLst>
      <p:ext uri="{BB962C8B-B14F-4D97-AF65-F5344CB8AC3E}">
        <p14:creationId xmlns:p14="http://schemas.microsoft.com/office/powerpoint/2010/main" val="1388097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But How?</a:t>
            </a: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2"/>
          </p:nvPr>
        </p:nvSpPr>
        <p:spPr/>
        <p:txBody>
          <a:bodyPr/>
          <a:lstStyle/>
          <a:p>
            <a:r>
              <a:rPr lang="en-US" smtClean="0"/>
              <a:t>http://earthref.org/SCC</a:t>
            </a:r>
            <a:endParaRPr lang="en-US" dirty="0"/>
          </a:p>
        </p:txBody>
      </p:sp>
      <p:pic>
        <p:nvPicPr>
          <p:cNvPr id="6" name="Picture 5"/>
          <p:cNvPicPr>
            <a:picLocks noChangeAspect="1"/>
          </p:cNvPicPr>
          <p:nvPr/>
        </p:nvPicPr>
        <p:blipFill rotWithShape="1">
          <a:blip r:embed="rId3"/>
          <a:srcRect b="37546"/>
          <a:stretch/>
        </p:blipFill>
        <p:spPr>
          <a:xfrm>
            <a:off x="167215" y="1315758"/>
            <a:ext cx="8810697" cy="5075050"/>
          </a:xfrm>
          <a:prstGeom prst="rect">
            <a:avLst/>
          </a:prstGeom>
        </p:spPr>
      </p:pic>
      <p:pic>
        <p:nvPicPr>
          <p:cNvPr id="10" name="Picture 5"/>
          <p:cNvPicPr>
            <a:picLocks noChangeAspect="1" noChangeArrowheads="1"/>
          </p:cNvPicPr>
          <p:nvPr/>
        </p:nvPicPr>
        <p:blipFill>
          <a:blip r:embed="rId4">
            <a:clrChange>
              <a:clrFrom>
                <a:srgbClr val="C5D1D7"/>
              </a:clrFrom>
              <a:clrTo>
                <a:srgbClr val="C5D1D7">
                  <a:alpha val="0"/>
                </a:srgbClr>
              </a:clrTo>
            </a:clrChange>
          </a:blip>
          <a:srcRect/>
          <a:stretch>
            <a:fillRect/>
          </a:stretch>
        </p:blipFill>
        <p:spPr bwMode="auto">
          <a:xfrm>
            <a:off x="4239961" y="987552"/>
            <a:ext cx="652241" cy="636461"/>
          </a:xfrm>
          <a:prstGeom prst="rect">
            <a:avLst/>
          </a:prstGeom>
          <a:noFill/>
          <a:ln w="9525">
            <a:noFill/>
            <a:miter lim="800000"/>
            <a:headEnd/>
            <a:tailEnd/>
          </a:ln>
        </p:spPr>
      </p:pic>
      <p:sp>
        <p:nvSpPr>
          <p:cNvPr id="7" name="TextBox 6"/>
          <p:cNvSpPr txBox="1"/>
          <p:nvPr/>
        </p:nvSpPr>
        <p:spPr>
          <a:xfrm>
            <a:off x="428416" y="1440425"/>
            <a:ext cx="8109299" cy="1384995"/>
          </a:xfrm>
          <a:prstGeom prst="rect">
            <a:avLst/>
          </a:prstGeom>
          <a:noFill/>
        </p:spPr>
        <p:txBody>
          <a:bodyPr wrap="square" rtlCol="0">
            <a:spAutoFit/>
          </a:bodyPr>
          <a:lstStyle/>
          <a:p>
            <a:r>
              <a:rPr lang="en-US" sz="2800" dirty="0" smtClean="0">
                <a:solidFill>
                  <a:schemeClr val="bg1"/>
                </a:solidFill>
              </a:rPr>
              <a:t>Drilling is expensive.  How would you propose to select drilling sites that are most likely to contain oil reserves?</a:t>
            </a:r>
            <a:endParaRPr lang="en-US" sz="2800" dirty="0">
              <a:solidFill>
                <a:schemeClr val="bg1"/>
              </a:solidFill>
            </a:endParaRPr>
          </a:p>
        </p:txBody>
      </p:sp>
    </p:spTree>
    <p:extLst>
      <p:ext uri="{BB962C8B-B14F-4D97-AF65-F5344CB8AC3E}">
        <p14:creationId xmlns:p14="http://schemas.microsoft.com/office/powerpoint/2010/main" val="21792995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Think about what you know about acoustic signals.</a:t>
            </a:r>
            <a:endParaRPr lang="en-US" dirty="0"/>
          </a:p>
        </p:txBody>
      </p:sp>
      <p:sp>
        <p:nvSpPr>
          <p:cNvPr id="4" name="Text Placeholder 3"/>
          <p:cNvSpPr>
            <a:spLocks noGrp="1"/>
          </p:cNvSpPr>
          <p:nvPr>
            <p:ph type="body" sz="half" idx="2"/>
          </p:nvPr>
        </p:nvSpPr>
        <p:spPr/>
        <p:txBody>
          <a:bodyPr>
            <a:normAutofit/>
          </a:bodyPr>
          <a:lstStyle/>
          <a:p>
            <a:r>
              <a:rPr lang="en-US" sz="2800" dirty="0" smtClean="0"/>
              <a:t>Domino Race</a:t>
            </a:r>
          </a:p>
          <a:p>
            <a:r>
              <a:rPr lang="en-US" sz="2000" b="1" dirty="0" smtClean="0"/>
              <a:t>Instructions:</a:t>
            </a:r>
          </a:p>
          <a:p>
            <a:r>
              <a:rPr lang="en-US" sz="2000" dirty="0" smtClean="0"/>
              <a:t>Using the blocks provided, set up two domino tracks that will cover 2 meters in length.</a:t>
            </a:r>
          </a:p>
          <a:p>
            <a:endParaRPr lang="en-US" sz="2000" dirty="0"/>
          </a:p>
          <a:p>
            <a:r>
              <a:rPr lang="en-US" sz="2000" b="1" dirty="0" smtClean="0"/>
              <a:t>Goal</a:t>
            </a:r>
            <a:r>
              <a:rPr lang="en-US" sz="2000" dirty="0" smtClean="0"/>
              <a:t>:</a:t>
            </a:r>
          </a:p>
          <a:p>
            <a:r>
              <a:rPr lang="en-US" sz="2000" dirty="0" smtClean="0"/>
              <a:t>Track 1 should topple the fastest.  Track 2 should topple the slowest.</a:t>
            </a:r>
            <a:endParaRPr lang="en-US" sz="2000"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7" name="Picture Placeholder 6" descr="Domino_Cascade.JPG"/>
          <p:cNvPicPr>
            <a:picLocks noGrp="1" noChangeAspect="1"/>
          </p:cNvPicPr>
          <p:nvPr>
            <p:ph type="pic" idx="1"/>
          </p:nvPr>
        </p:nvPicPr>
        <p:blipFill>
          <a:blip r:embed="rId3">
            <a:extLst>
              <a:ext uri="{28A0092B-C50C-407E-A947-70E740481C1C}">
                <a14:useLocalDpi xmlns:a14="http://schemas.microsoft.com/office/drawing/2010/main" val="0"/>
              </a:ext>
            </a:extLst>
          </a:blip>
          <a:srcRect t="-18267" b="-18267"/>
          <a:stretch>
            <a:fillRect/>
          </a:stretch>
        </p:blipFill>
        <p:spPr>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Refraction Seismology</a:t>
            </a: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2"/>
          </p:nvPr>
        </p:nvSpPr>
        <p:spPr/>
        <p:txBody>
          <a:bodyPr/>
          <a:lstStyle/>
          <a:p>
            <a:r>
              <a:rPr lang="en-US" smtClean="0"/>
              <a:t>http://earthref.org/SCC</a:t>
            </a:r>
            <a:endParaRPr lang="en-US" dirty="0"/>
          </a:p>
        </p:txBody>
      </p:sp>
      <p:pic>
        <p:nvPicPr>
          <p:cNvPr id="10" name="Picture 5"/>
          <p:cNvPicPr>
            <a:picLocks noChangeAspect="1" noChangeArrowheads="1"/>
          </p:cNvPicPr>
          <p:nvPr/>
        </p:nvPicPr>
        <p:blipFill>
          <a:blip r:embed="rId5">
            <a:clrChange>
              <a:clrFrom>
                <a:srgbClr val="C5D1D7"/>
              </a:clrFrom>
              <a:clrTo>
                <a:srgbClr val="C5D1D7">
                  <a:alpha val="0"/>
                </a:srgbClr>
              </a:clrTo>
            </a:clrChange>
          </a:blip>
          <a:srcRect/>
          <a:stretch>
            <a:fillRect/>
          </a:stretch>
        </p:blipFill>
        <p:spPr bwMode="auto">
          <a:xfrm>
            <a:off x="4239961" y="987552"/>
            <a:ext cx="652241" cy="636461"/>
          </a:xfrm>
          <a:prstGeom prst="rect">
            <a:avLst/>
          </a:prstGeom>
          <a:noFill/>
          <a:ln w="9525">
            <a:noFill/>
            <a:miter lim="800000"/>
            <a:headEnd/>
            <a:tailEnd/>
          </a:ln>
        </p:spPr>
      </p:pic>
      <p:pic>
        <p:nvPicPr>
          <p:cNvPr id="2" name="Refraction3_IRIS.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73224" y="1865141"/>
            <a:ext cx="7828151" cy="3757784"/>
          </a:xfrm>
          <a:prstGeom prst="rect">
            <a:avLst/>
          </a:prstGeom>
        </p:spPr>
      </p:pic>
    </p:spTree>
    <p:extLst>
      <p:ext uri="{BB962C8B-B14F-4D97-AF65-F5344CB8AC3E}">
        <p14:creationId xmlns:p14="http://schemas.microsoft.com/office/powerpoint/2010/main" val="10748731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000" dirty="0" smtClean="0"/>
              <a:t>Processed image using acoustic seismology.</a:t>
            </a:r>
          </a:p>
          <a:p>
            <a:r>
              <a:rPr lang="en-US" sz="2000" dirty="0" smtClean="0"/>
              <a:t>Seismology was done over water, using a 24 hydrophone “streamer” spaced at 10 meter intervals, an air gun, and a digital data processor.</a:t>
            </a:r>
            <a:endParaRPr lang="en-US" sz="2000" dirty="0"/>
          </a:p>
          <a:p>
            <a:endParaRPr lang="en-US" sz="2000"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8" name="Picture Placeholder 7" descr="USGSimage14.gif"/>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534" r="5682" b="9003"/>
          <a:stretch/>
        </p:blipFill>
        <p:spPr>
          <a:xfrm>
            <a:off x="2895600" y="530225"/>
            <a:ext cx="4429125" cy="3883025"/>
          </a:xfrm>
        </p:spPr>
      </p:pic>
      <p:pic>
        <p:nvPicPr>
          <p:cNvPr id="3" name="Picture 2" descr="OilAnticl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125" y="3696026"/>
            <a:ext cx="3911854" cy="2708958"/>
          </a:xfrm>
          <a:prstGeom prst="rect">
            <a:avLst/>
          </a:prstGeom>
        </p:spPr>
      </p:pic>
    </p:spTree>
    <p:extLst>
      <p:ext uri="{BB962C8B-B14F-4D97-AF65-F5344CB8AC3E}">
        <p14:creationId xmlns:p14="http://schemas.microsoft.com/office/powerpoint/2010/main" val="1449391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You are a geologist at Kearney Geological Solutions (KGS)</a:t>
            </a:r>
            <a:endParaRPr lang="en-US" dirty="0"/>
          </a:p>
        </p:txBody>
      </p:sp>
      <p:sp>
        <p:nvSpPr>
          <p:cNvPr id="4" name="Text Placeholder 3"/>
          <p:cNvSpPr>
            <a:spLocks noGrp="1"/>
          </p:cNvSpPr>
          <p:nvPr>
            <p:ph type="body" sz="half" idx="2"/>
          </p:nvPr>
        </p:nvSpPr>
        <p:spPr/>
        <p:txBody>
          <a:bodyPr>
            <a:normAutofit/>
          </a:bodyPr>
          <a:lstStyle/>
          <a:p>
            <a:r>
              <a:rPr lang="en-US" sz="2400" dirty="0" smtClean="0"/>
              <a:t>Seismology Lab</a:t>
            </a:r>
          </a:p>
          <a:p>
            <a:endParaRPr lang="en-US" sz="2000" dirty="0" smtClean="0"/>
          </a:p>
          <a:p>
            <a:r>
              <a:rPr lang="en-US" sz="2000" b="1" dirty="0" smtClean="0"/>
              <a:t>Instructions:</a:t>
            </a:r>
          </a:p>
          <a:p>
            <a:r>
              <a:rPr lang="en-US" sz="2000" dirty="0" smtClean="0"/>
              <a:t>Using the seismic data provided, generate cross sections of rock density at each depth.</a:t>
            </a:r>
          </a:p>
          <a:p>
            <a:r>
              <a:rPr lang="en-US" sz="2000" dirty="0" smtClean="0"/>
              <a:t>From this map, propose a location to drill for oil.</a:t>
            </a:r>
            <a:endParaRPr lang="en-US" sz="2000"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11" name="Picture Placeholder 10" descr="Workers_performing_seismic_tests,_Seismic_Explorations,_Inc..jpg"/>
          <p:cNvPicPr>
            <a:picLocks noGrp="1" noChangeAspect="1"/>
          </p:cNvPicPr>
          <p:nvPr>
            <p:ph type="pic" idx="1"/>
          </p:nvPr>
        </p:nvPicPr>
        <p:blipFill>
          <a:blip r:embed="rId3">
            <a:extLst>
              <a:ext uri="{28A0092B-C50C-407E-A947-70E740481C1C}">
                <a14:useLocalDpi xmlns:a14="http://schemas.microsoft.com/office/drawing/2010/main" val="0"/>
              </a:ext>
            </a:extLst>
          </a:blip>
          <a:srcRect t="21818" b="21818"/>
          <a:stretch>
            <a:fillRect/>
          </a:stretch>
        </p:blipFill>
        <p:spPr/>
      </p:pic>
    </p:spTree>
    <p:extLst>
      <p:ext uri="{BB962C8B-B14F-4D97-AF65-F5344CB8AC3E}">
        <p14:creationId xmlns:p14="http://schemas.microsoft.com/office/powerpoint/2010/main" val="2970288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3040" y="1370657"/>
            <a:ext cx="8808263" cy="502015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lstStyle/>
          <a:p>
            <a:r>
              <a:rPr lang="en-US" dirty="0" smtClean="0"/>
              <a:t>Refraction </a:t>
            </a:r>
            <a:r>
              <a:rPr lang="en-US" dirty="0" smtClean="0"/>
              <a:t>Seismology Lab</a:t>
            </a: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2"/>
          </p:nvPr>
        </p:nvSpPr>
        <p:spPr/>
        <p:txBody>
          <a:bodyPr/>
          <a:lstStyle/>
          <a:p>
            <a:r>
              <a:rPr lang="en-US" smtClean="0"/>
              <a:t>http://earthref.org/SCC</a:t>
            </a:r>
            <a:endParaRPr lang="en-US" dirty="0"/>
          </a:p>
        </p:txBody>
      </p:sp>
      <p:pic>
        <p:nvPicPr>
          <p:cNvPr id="10" name="Picture 5"/>
          <p:cNvPicPr>
            <a:picLocks noChangeAspect="1" noChangeArrowheads="1"/>
          </p:cNvPicPr>
          <p:nvPr/>
        </p:nvPicPr>
        <p:blipFill>
          <a:blip r:embed="rId3">
            <a:clrChange>
              <a:clrFrom>
                <a:srgbClr val="C5D1D7"/>
              </a:clrFrom>
              <a:clrTo>
                <a:srgbClr val="C5D1D7">
                  <a:alpha val="0"/>
                </a:srgbClr>
              </a:clrTo>
            </a:clrChange>
          </a:blip>
          <a:srcRect/>
          <a:stretch>
            <a:fillRect/>
          </a:stretch>
        </p:blipFill>
        <p:spPr bwMode="auto">
          <a:xfrm>
            <a:off x="4239961" y="987552"/>
            <a:ext cx="652241" cy="636461"/>
          </a:xfrm>
          <a:prstGeom prst="rect">
            <a:avLst/>
          </a:prstGeom>
          <a:noFill/>
          <a:ln w="9525">
            <a:noFill/>
            <a:miter lim="800000"/>
            <a:headEnd/>
            <a:tailEnd/>
          </a:ln>
        </p:spPr>
      </p:pic>
      <p:pic>
        <p:nvPicPr>
          <p:cNvPr id="6" name="Picture 5"/>
          <p:cNvPicPr>
            <a:picLocks noChangeAspect="1"/>
          </p:cNvPicPr>
          <p:nvPr/>
        </p:nvPicPr>
        <p:blipFill rotWithShape="1">
          <a:blip r:embed="rId4"/>
          <a:srcRect r="64930" b="12125"/>
          <a:stretch/>
        </p:blipFill>
        <p:spPr>
          <a:xfrm>
            <a:off x="163040" y="1537902"/>
            <a:ext cx="2912849" cy="1205298"/>
          </a:xfrm>
          <a:prstGeom prst="rect">
            <a:avLst/>
          </a:prstGeom>
        </p:spPr>
      </p:pic>
      <p:pic>
        <p:nvPicPr>
          <p:cNvPr id="13" name="Picture 12"/>
          <p:cNvPicPr>
            <a:picLocks noChangeAspect="1"/>
          </p:cNvPicPr>
          <p:nvPr/>
        </p:nvPicPr>
        <p:blipFill>
          <a:blip r:embed="rId5"/>
          <a:stretch>
            <a:fillRect/>
          </a:stretch>
        </p:blipFill>
        <p:spPr>
          <a:xfrm>
            <a:off x="3075889" y="1638501"/>
            <a:ext cx="5895414" cy="3567481"/>
          </a:xfrm>
          <a:prstGeom prst="rect">
            <a:avLst/>
          </a:prstGeom>
        </p:spPr>
      </p:pic>
      <p:sp>
        <p:nvSpPr>
          <p:cNvPr id="14" name="Oval 13"/>
          <p:cNvSpPr/>
          <p:nvPr/>
        </p:nvSpPr>
        <p:spPr>
          <a:xfrm>
            <a:off x="3860032" y="4413767"/>
            <a:ext cx="62867" cy="628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817104" y="3899692"/>
            <a:ext cx="62867" cy="628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120380" y="3649692"/>
            <a:ext cx="62867" cy="628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555226" y="2582317"/>
            <a:ext cx="62867" cy="628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819878" y="2313771"/>
            <a:ext cx="3095486" cy="2263470"/>
          </a:xfrm>
          <a:prstGeom prst="line">
            <a:avLst/>
          </a:prstGeom>
          <a:ln w="1905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01752" y="3005385"/>
            <a:ext cx="2665569" cy="369332"/>
          </a:xfrm>
          <a:prstGeom prst="rect">
            <a:avLst/>
          </a:prstGeom>
          <a:noFill/>
        </p:spPr>
        <p:txBody>
          <a:bodyPr wrap="square" rtlCol="0">
            <a:spAutoFit/>
          </a:bodyPr>
          <a:lstStyle/>
          <a:p>
            <a:pPr marL="342900" indent="-342900">
              <a:buAutoNum type="arabicParenR"/>
            </a:pPr>
            <a:r>
              <a:rPr lang="en-US" dirty="0" smtClean="0"/>
              <a:t>Plot what you know</a:t>
            </a:r>
          </a:p>
        </p:txBody>
      </p:sp>
      <p:sp>
        <p:nvSpPr>
          <p:cNvPr id="23" name="TextBox 22"/>
          <p:cNvSpPr txBox="1"/>
          <p:nvPr/>
        </p:nvSpPr>
        <p:spPr>
          <a:xfrm>
            <a:off x="303276" y="3484735"/>
            <a:ext cx="2665569" cy="646331"/>
          </a:xfrm>
          <a:prstGeom prst="rect">
            <a:avLst/>
          </a:prstGeom>
          <a:noFill/>
        </p:spPr>
        <p:txBody>
          <a:bodyPr wrap="square" rtlCol="0">
            <a:spAutoFit/>
          </a:bodyPr>
          <a:lstStyle/>
          <a:p>
            <a:pPr marL="342900" indent="-342900">
              <a:buFont typeface="+mj-lt"/>
              <a:buAutoNum type="arabicParenR" startAt="2"/>
            </a:pPr>
            <a:r>
              <a:rPr lang="en-US" dirty="0" smtClean="0"/>
              <a:t>Fit a line as close as possible to the data.</a:t>
            </a:r>
          </a:p>
        </p:txBody>
      </p:sp>
      <p:sp>
        <p:nvSpPr>
          <p:cNvPr id="24" name="TextBox 23"/>
          <p:cNvSpPr txBox="1"/>
          <p:nvPr/>
        </p:nvSpPr>
        <p:spPr>
          <a:xfrm>
            <a:off x="304800" y="4228160"/>
            <a:ext cx="2665569" cy="1200329"/>
          </a:xfrm>
          <a:prstGeom prst="rect">
            <a:avLst/>
          </a:prstGeom>
          <a:noFill/>
        </p:spPr>
        <p:txBody>
          <a:bodyPr wrap="square" rtlCol="0">
            <a:spAutoFit/>
          </a:bodyPr>
          <a:lstStyle/>
          <a:p>
            <a:pPr marL="342900" indent="-342900">
              <a:buFont typeface="+mj-lt"/>
              <a:buAutoNum type="arabicParenR" startAt="3"/>
            </a:pPr>
            <a:r>
              <a:rPr lang="en-US" dirty="0" smtClean="0"/>
              <a:t>Use your linear fit to find the relationship between other sound speeds and densities.</a:t>
            </a:r>
          </a:p>
        </p:txBody>
      </p:sp>
    </p:spTree>
    <p:extLst>
      <p:ext uri="{BB962C8B-B14F-4D97-AF65-F5344CB8AC3E}">
        <p14:creationId xmlns:p14="http://schemas.microsoft.com/office/powerpoint/2010/main" val="279566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litary_seismology.jpg"/>
          <p:cNvPicPr>
            <a:picLocks noChangeAspect="1"/>
          </p:cNvPicPr>
          <p:nvPr/>
        </p:nvPicPr>
        <p:blipFill rotWithShape="1">
          <a:blip r:embed="rId3">
            <a:extLst>
              <a:ext uri="{28A0092B-C50C-407E-A947-70E740481C1C}">
                <a14:useLocalDpi xmlns:a14="http://schemas.microsoft.com/office/drawing/2010/main" val="0"/>
              </a:ext>
            </a:extLst>
          </a:blip>
          <a:srcRect r="20775"/>
          <a:stretch/>
        </p:blipFill>
        <p:spPr>
          <a:xfrm>
            <a:off x="163041" y="2471886"/>
            <a:ext cx="8814872" cy="3888324"/>
          </a:xfrm>
          <a:prstGeom prst="rect">
            <a:avLst/>
          </a:prstGeom>
        </p:spPr>
      </p:pic>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4" name="Footer Placeholder 3"/>
          <p:cNvSpPr>
            <a:spLocks noGrp="1"/>
          </p:cNvSpPr>
          <p:nvPr>
            <p:ph type="ftr" sz="quarter" idx="11"/>
          </p:nvPr>
        </p:nvSpPr>
        <p:spPr/>
        <p:txBody>
          <a:bodyPr/>
          <a:lstStyle/>
          <a:p>
            <a:r>
              <a:rPr lang="en-US" smtClean="0"/>
              <a:t>http://earthref.org/SCC</a:t>
            </a:r>
            <a:endParaRPr lang="en-US" dirty="0"/>
          </a:p>
        </p:txBody>
      </p:sp>
      <p:sp>
        <p:nvSpPr>
          <p:cNvPr id="3" name="Title 2"/>
          <p:cNvSpPr>
            <a:spLocks noGrp="1"/>
          </p:cNvSpPr>
          <p:nvPr>
            <p:ph type="ctrTitle"/>
          </p:nvPr>
        </p:nvSpPr>
        <p:spPr/>
        <p:txBody>
          <a:bodyPr anchor="ctr">
            <a:normAutofit/>
          </a:bodyPr>
          <a:lstStyle/>
          <a:p>
            <a:r>
              <a:rPr lang="en-US" dirty="0" smtClean="0"/>
              <a:t>Wrap Up</a:t>
            </a:r>
            <a:endParaRPr lang="en-US" dirty="0"/>
          </a:p>
        </p:txBody>
      </p:sp>
      <p:sp>
        <p:nvSpPr>
          <p:cNvPr id="2" name="TextBox 1"/>
          <p:cNvSpPr txBox="1"/>
          <p:nvPr/>
        </p:nvSpPr>
        <p:spPr>
          <a:xfrm>
            <a:off x="163040" y="2815103"/>
            <a:ext cx="8814872" cy="2554545"/>
          </a:xfrm>
          <a:prstGeom prst="rect">
            <a:avLst/>
          </a:prstGeom>
          <a:noFill/>
        </p:spPr>
        <p:txBody>
          <a:bodyPr wrap="square" rtlCol="0">
            <a:spAutoFit/>
          </a:bodyPr>
          <a:lstStyle/>
          <a:p>
            <a:pPr algn="ctr"/>
            <a:r>
              <a:rPr lang="en-US" sz="3200" dirty="0" smtClean="0">
                <a:solidFill>
                  <a:srgbClr val="FFFFFF"/>
                </a:solidFill>
              </a:rPr>
              <a:t>What are some other uses for seismic studies?</a:t>
            </a:r>
          </a:p>
          <a:p>
            <a:pPr algn="ctr"/>
            <a:endParaRPr lang="en-US" sz="3200" dirty="0">
              <a:solidFill>
                <a:srgbClr val="FFFFFF"/>
              </a:solidFill>
            </a:endParaRPr>
          </a:p>
          <a:p>
            <a:pPr algn="ctr"/>
            <a:endParaRPr lang="en-US" sz="3200" dirty="0" smtClean="0">
              <a:solidFill>
                <a:srgbClr val="FFFFFF"/>
              </a:solidFill>
            </a:endParaRPr>
          </a:p>
          <a:p>
            <a:pPr algn="ctr"/>
            <a:endParaRPr lang="en-US" sz="3200" dirty="0">
              <a:solidFill>
                <a:srgbClr val="FFFFFF"/>
              </a:solidFill>
            </a:endParaRPr>
          </a:p>
          <a:p>
            <a:pPr algn="ctr"/>
            <a:endParaRPr lang="en-US" sz="3200" dirty="0">
              <a:solidFill>
                <a:srgbClr val="FFFFFF"/>
              </a:solidFill>
            </a:endParaRPr>
          </a:p>
        </p:txBody>
      </p:sp>
      <p:sp>
        <p:nvSpPr>
          <p:cNvPr id="7" name="TextBox 6"/>
          <p:cNvSpPr txBox="1"/>
          <p:nvPr/>
        </p:nvSpPr>
        <p:spPr>
          <a:xfrm>
            <a:off x="7626260" y="5990878"/>
            <a:ext cx="1351652" cy="369332"/>
          </a:xfrm>
          <a:prstGeom prst="rect">
            <a:avLst/>
          </a:prstGeom>
          <a:noFill/>
        </p:spPr>
        <p:txBody>
          <a:bodyPr wrap="none" rtlCol="0">
            <a:spAutoFit/>
          </a:bodyPr>
          <a:lstStyle/>
          <a:p>
            <a:r>
              <a:rPr lang="en-US" dirty="0" smtClean="0"/>
              <a:t>Photo: ESA</a:t>
            </a:r>
            <a:endParaRPr lang="en-US" dirty="0"/>
          </a:p>
        </p:txBody>
      </p:sp>
      <p:pic>
        <p:nvPicPr>
          <p:cNvPr id="11" name="Picture 5"/>
          <p:cNvPicPr>
            <a:picLocks noChangeAspect="1" noChangeArrowheads="1"/>
          </p:cNvPicPr>
          <p:nvPr/>
        </p:nvPicPr>
        <p:blipFill>
          <a:blip r:embed="rId4">
            <a:clrChange>
              <a:clrFrom>
                <a:srgbClr val="C5D1D7"/>
              </a:clrFrom>
              <a:clrTo>
                <a:srgbClr val="C5D1D7">
                  <a:alpha val="0"/>
                </a:srgbClr>
              </a:clrTo>
            </a:clrChange>
          </a:blip>
          <a:srcRect/>
          <a:stretch>
            <a:fillRect/>
          </a:stretch>
        </p:blipFill>
        <p:spPr bwMode="auto">
          <a:xfrm>
            <a:off x="4239961" y="2089080"/>
            <a:ext cx="652241" cy="636461"/>
          </a:xfrm>
          <a:prstGeom prst="rect">
            <a:avLst/>
          </a:prstGeom>
          <a:noFill/>
          <a:ln w="9525">
            <a:noFill/>
            <a:miter lim="800000"/>
            <a:headEnd/>
            <a:tailEnd/>
          </a:ln>
        </p:spPr>
      </p:pic>
    </p:spTree>
    <p:extLst>
      <p:ext uri="{BB962C8B-B14F-4D97-AF65-F5344CB8AC3E}">
        <p14:creationId xmlns:p14="http://schemas.microsoft.com/office/powerpoint/2010/main" val="37096876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Refraction Seismology</a:t>
            </a: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2"/>
          </p:nvPr>
        </p:nvSpPr>
        <p:spPr/>
        <p:txBody>
          <a:bodyPr/>
          <a:lstStyle/>
          <a:p>
            <a:r>
              <a:rPr lang="en-US" smtClean="0"/>
              <a:t>http://earthref.org/SCC</a:t>
            </a:r>
            <a:endParaRPr lang="en-US" dirty="0"/>
          </a:p>
        </p:txBody>
      </p:sp>
      <p:pic>
        <p:nvPicPr>
          <p:cNvPr id="10" name="Picture 5"/>
          <p:cNvPicPr>
            <a:picLocks noChangeAspect="1" noChangeArrowheads="1"/>
          </p:cNvPicPr>
          <p:nvPr/>
        </p:nvPicPr>
        <p:blipFill>
          <a:blip r:embed="rId3">
            <a:clrChange>
              <a:clrFrom>
                <a:srgbClr val="C5D1D7"/>
              </a:clrFrom>
              <a:clrTo>
                <a:srgbClr val="C5D1D7">
                  <a:alpha val="0"/>
                </a:srgbClr>
              </a:clrTo>
            </a:clrChange>
          </a:blip>
          <a:srcRect/>
          <a:stretch>
            <a:fillRect/>
          </a:stretch>
        </p:blipFill>
        <p:spPr bwMode="auto">
          <a:xfrm>
            <a:off x="4239961" y="987552"/>
            <a:ext cx="652241" cy="636461"/>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147739" y="1705283"/>
            <a:ext cx="4403262" cy="2119583"/>
          </a:xfrm>
          <a:prstGeom prst="rect">
            <a:avLst/>
          </a:prstGeom>
        </p:spPr>
      </p:pic>
      <p:pic>
        <p:nvPicPr>
          <p:cNvPr id="8" name="Picture 7"/>
          <p:cNvPicPr>
            <a:picLocks noChangeAspect="1"/>
          </p:cNvPicPr>
          <p:nvPr/>
        </p:nvPicPr>
        <p:blipFill>
          <a:blip r:embed="rId5"/>
          <a:stretch>
            <a:fillRect/>
          </a:stretch>
        </p:blipFill>
        <p:spPr>
          <a:xfrm>
            <a:off x="4564034" y="1705283"/>
            <a:ext cx="4418675" cy="2119583"/>
          </a:xfrm>
          <a:prstGeom prst="rect">
            <a:avLst/>
          </a:prstGeom>
        </p:spPr>
      </p:pic>
      <p:pic>
        <p:nvPicPr>
          <p:cNvPr id="9" name="Picture 8"/>
          <p:cNvPicPr>
            <a:picLocks noChangeAspect="1"/>
          </p:cNvPicPr>
          <p:nvPr/>
        </p:nvPicPr>
        <p:blipFill>
          <a:blip r:embed="rId6"/>
          <a:stretch>
            <a:fillRect/>
          </a:stretch>
        </p:blipFill>
        <p:spPr>
          <a:xfrm>
            <a:off x="151709" y="3855464"/>
            <a:ext cx="4426188" cy="2119583"/>
          </a:xfrm>
          <a:prstGeom prst="rect">
            <a:avLst/>
          </a:prstGeom>
        </p:spPr>
      </p:pic>
      <p:pic>
        <p:nvPicPr>
          <p:cNvPr id="11" name="Picture 10"/>
          <p:cNvPicPr>
            <a:picLocks noChangeAspect="1"/>
          </p:cNvPicPr>
          <p:nvPr/>
        </p:nvPicPr>
        <p:blipFill>
          <a:blip r:embed="rId7"/>
          <a:stretch>
            <a:fillRect/>
          </a:stretch>
        </p:blipFill>
        <p:spPr>
          <a:xfrm>
            <a:off x="4548449" y="3855464"/>
            <a:ext cx="4440042" cy="2119583"/>
          </a:xfrm>
          <a:prstGeom prst="rect">
            <a:avLst/>
          </a:prstGeom>
        </p:spPr>
      </p:pic>
      <p:sp>
        <p:nvSpPr>
          <p:cNvPr id="12" name="Rectangle 11">
            <a:hlinkClick r:id="rId8"/>
          </p:cNvPr>
          <p:cNvSpPr/>
          <p:nvPr/>
        </p:nvSpPr>
        <p:spPr>
          <a:xfrm>
            <a:off x="301752" y="6021476"/>
            <a:ext cx="6435322" cy="369332"/>
          </a:xfrm>
          <a:prstGeom prst="rect">
            <a:avLst/>
          </a:prstGeom>
        </p:spPr>
        <p:txBody>
          <a:bodyPr wrap="square">
            <a:spAutoFit/>
          </a:bodyPr>
          <a:lstStyle/>
          <a:p>
            <a:r>
              <a:rPr lang="en-US" dirty="0" smtClean="0">
                <a:hlinkClick r:id="rId8"/>
              </a:rPr>
              <a:t>Video</a:t>
            </a:r>
            <a:endParaRPr lang="en-US" dirty="0"/>
          </a:p>
        </p:txBody>
      </p:sp>
    </p:spTree>
    <p:extLst>
      <p:ext uri="{BB962C8B-B14F-4D97-AF65-F5344CB8AC3E}">
        <p14:creationId xmlns:p14="http://schemas.microsoft.com/office/powerpoint/2010/main" val="34367917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C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9559</TotalTime>
  <Words>2602</Words>
  <Application>Microsoft Macintosh PowerPoint</Application>
  <PresentationFormat>On-screen Show (4:3)</PresentationFormat>
  <Paragraphs>175</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SCC</vt:lpstr>
      <vt:lpstr>Oil Exploration</vt:lpstr>
      <vt:lpstr>But How?</vt:lpstr>
      <vt:lpstr>Hint:  Think about what you know about acoustic signals.</vt:lpstr>
      <vt:lpstr>Refraction Seismology</vt:lpstr>
      <vt:lpstr>PowerPoint Presentation</vt:lpstr>
      <vt:lpstr>You are a geologist at Kearney Geological Solutions (KGS)</vt:lpstr>
      <vt:lpstr>Refraction Seismology Lab</vt:lpstr>
      <vt:lpstr>Wrap Up</vt:lpstr>
      <vt:lpstr>Refraction Seismology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K-12 presentation ever (replace this with your title)</dc:title>
  <dc:creator>IGPP</dc:creator>
  <cp:lastModifiedBy>Greg Sinnett</cp:lastModifiedBy>
  <cp:revision>180</cp:revision>
  <cp:lastPrinted>2011-07-11T02:33:14Z</cp:lastPrinted>
  <dcterms:created xsi:type="dcterms:W3CDTF">2011-06-23T20:06:11Z</dcterms:created>
  <dcterms:modified xsi:type="dcterms:W3CDTF">2013-11-12T19:25:55Z</dcterms:modified>
</cp:coreProperties>
</file>