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Lst>
  <p:notesMasterIdLst>
    <p:notesMasterId r:id="rId15"/>
  </p:notesMasterIdLst>
  <p:sldIdLst>
    <p:sldId id="256" r:id="rId2"/>
    <p:sldId id="286" r:id="rId3"/>
    <p:sldId id="284" r:id="rId4"/>
    <p:sldId id="263" r:id="rId5"/>
    <p:sldId id="280" r:id="rId6"/>
    <p:sldId id="276" r:id="rId7"/>
    <p:sldId id="281" r:id="rId8"/>
    <p:sldId id="278" r:id="rId9"/>
    <p:sldId id="282" r:id="rId10"/>
    <p:sldId id="277" r:id="rId11"/>
    <p:sldId id="283" r:id="rId12"/>
    <p:sldId id="279" r:id="rId13"/>
    <p:sldId id="258"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C3D63"/>
    <a:srgbClr val="8B21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7" autoAdjust="0"/>
    <p:restoredTop sz="59719" autoAdjust="0"/>
  </p:normalViewPr>
  <p:slideViewPr>
    <p:cSldViewPr snapToGrid="0" snapToObjects="1">
      <p:cViewPr varScale="1">
        <p:scale>
          <a:sx n="82" d="100"/>
          <a:sy n="82" d="100"/>
        </p:scale>
        <p:origin x="-38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279E69-B91A-0A4F-B91B-25A8CA6AD886}" type="datetimeFigureOut">
              <a:rPr lang="en-US" smtClean="0"/>
              <a:pPr/>
              <a:t>11/4/13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F6B30C-4948-AC4E-A971-35152792416C}" type="slidenum">
              <a:rPr lang="en-US" smtClean="0"/>
              <a:pPr/>
              <a:t>‹#›</a:t>
            </a:fld>
            <a:endParaRPr lang="en-US"/>
          </a:p>
        </p:txBody>
      </p:sp>
    </p:spTree>
    <p:extLst>
      <p:ext uri="{BB962C8B-B14F-4D97-AF65-F5344CB8AC3E}">
        <p14:creationId xmlns:p14="http://schemas.microsoft.com/office/powerpoint/2010/main" val="31083795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spcBef>
                <a:spcPct val="0"/>
              </a:spcBef>
              <a:buAutoNum type="arabicPeriod"/>
            </a:pPr>
            <a:r>
              <a:rPr lang="en-US" baseline="0" dirty="0" smtClean="0">
                <a:latin typeface="Calibri" charset="0"/>
              </a:rPr>
              <a:t>AUTHORS AND CONTEXT</a:t>
            </a:r>
          </a:p>
          <a:p>
            <a:pPr marL="0" indent="0" eaLnBrk="1" hangingPunct="1">
              <a:spcBef>
                <a:spcPct val="0"/>
              </a:spcBef>
              <a:buNone/>
            </a:pPr>
            <a:r>
              <a:rPr lang="en-US" baseline="0" dirty="0" smtClean="0">
                <a:latin typeface="Calibri" charset="0"/>
              </a:rPr>
              <a:t>Greg Sinnett, Scripps Institution of Oceanography, Ph.D. Student</a:t>
            </a:r>
          </a:p>
          <a:p>
            <a:pPr marL="0" indent="0" eaLnBrk="1" hangingPunct="1">
              <a:spcBef>
                <a:spcPct val="0"/>
              </a:spcBef>
              <a:buNone/>
            </a:pPr>
            <a:r>
              <a:rPr lang="en-US" baseline="0" dirty="0" smtClean="0">
                <a:latin typeface="Calibri" charset="0"/>
              </a:rPr>
              <a:t>Jennifer </a:t>
            </a:r>
            <a:r>
              <a:rPr lang="en-US" baseline="0" dirty="0" err="1" smtClean="0">
                <a:latin typeface="Calibri" charset="0"/>
              </a:rPr>
              <a:t>Ogo</a:t>
            </a:r>
            <a:r>
              <a:rPr lang="en-US" baseline="0" dirty="0" smtClean="0">
                <a:latin typeface="Calibri" charset="0"/>
              </a:rPr>
              <a:t>, Kearny High School, Science Teacher</a:t>
            </a:r>
          </a:p>
          <a:p>
            <a:pPr marL="0" indent="0" eaLnBrk="1" hangingPunct="1">
              <a:spcBef>
                <a:spcPct val="0"/>
              </a:spcBef>
              <a:buNone/>
            </a:pPr>
            <a:endParaRPr lang="en-US" baseline="0" dirty="0" smtClean="0">
              <a:latin typeface="Calibri" charset="0"/>
            </a:endParaRPr>
          </a:p>
          <a:p>
            <a:pPr marL="0" indent="0" eaLnBrk="1" hangingPunct="1">
              <a:spcBef>
                <a:spcPct val="0"/>
              </a:spcBef>
              <a:buNone/>
            </a:pPr>
            <a:r>
              <a:rPr lang="en-US" baseline="0" dirty="0" smtClean="0">
                <a:latin typeface="Calibri" charset="0"/>
              </a:rPr>
              <a:t>In this lesson, students will learn about oil and it’s relationship to them and the environment.  Through a series of labs and background activities, students will explore six particular aspects dealing with oil.  In Lesson 1, students will explore what oil is used for and how prevalent oil is in everyday items.  In Lesson 2, students will learn about how oil is formed and explore the conditions necessary to produce an oil field, as opposed to a natural gas field, or simply a sedimentary rock.  A lab experience (which runs over the duration of the unit) mimics several aspects of oil creation.  Lesson 3 focuses on how people find oil in the ground.  Focus is on acoustic sounding techniques with a lab experience designed to have students actually map out a “likely” location for oil.  Lesson 4 presents methods of how we extract oil from the earth.  A lab experience uses the map that was generated in Lesson 3 to actually “drill” in a simulated oil field while keeping track of expenses and revenue.  Lesson 5 explores the risks of using oil with a focus on the Exxon Valdez spill.  Students will learn how scientists track, remediate and model oil spills in the ocean and then apply their knowledge in an actual NOAA simulation lab experience.  Lesson 6 explores some additional remediation techniques; specifically bio-remediation.</a:t>
            </a:r>
          </a:p>
          <a:p>
            <a:pPr marL="0" indent="0" eaLnBrk="1" hangingPunct="1">
              <a:spcBef>
                <a:spcPct val="0"/>
              </a:spcBef>
              <a:buNone/>
            </a:pPr>
            <a:endParaRPr lang="en-US" baseline="0" dirty="0" smtClean="0">
              <a:latin typeface="Calibri" charset="0"/>
            </a:endParaRPr>
          </a:p>
          <a:p>
            <a:pPr marL="0" indent="0" eaLnBrk="1" hangingPunct="1">
              <a:spcBef>
                <a:spcPct val="0"/>
              </a:spcBef>
              <a:buNone/>
            </a:pPr>
            <a:r>
              <a:rPr lang="en-US" baseline="0" dirty="0" smtClean="0">
                <a:latin typeface="Calibri" charset="0"/>
              </a:rPr>
              <a:t>This lesson (Lesson 2) focuses on how oil is formed.  Students will be able to describe the processes and conditions necessary to form oil after completing a homework assigned at the end of Lesson 1.  They will use this knowledge to “storyboard” the creation of oil, natural gas, and sedimentary rock.  A lab experience will then allow them to “see” the decomposition of plant matter into “oil” and the students will be able to explain what conditions mimic actual oil production and what conditions do not.</a:t>
            </a:r>
          </a:p>
          <a:p>
            <a:pPr marL="0" indent="0" eaLnBrk="1" hangingPunct="1">
              <a:spcBef>
                <a:spcPct val="0"/>
              </a:spcBef>
              <a:buNone/>
            </a:pPr>
            <a:endParaRPr lang="en-US" baseline="0" dirty="0" smtClean="0">
              <a:latin typeface="Calibri" charset="0"/>
            </a:endParaRPr>
          </a:p>
          <a:p>
            <a:pPr marL="228600" indent="-228600" eaLnBrk="1" hangingPunct="1">
              <a:spcBef>
                <a:spcPct val="0"/>
              </a:spcBef>
              <a:buAutoNum type="arabicPeriod" startAt="2"/>
            </a:pPr>
            <a:r>
              <a:rPr lang="en-US" baseline="0" dirty="0" smtClean="0">
                <a:latin typeface="Calibri" charset="0"/>
              </a:rPr>
              <a:t>WHY:</a:t>
            </a:r>
          </a:p>
          <a:p>
            <a:pPr marL="0" indent="0" eaLnBrk="1" hangingPunct="1">
              <a:spcBef>
                <a:spcPct val="0"/>
              </a:spcBef>
              <a:buNone/>
            </a:pPr>
            <a:r>
              <a:rPr lang="en-US" baseline="0" dirty="0" smtClean="0">
                <a:latin typeface="Calibri" charset="0"/>
              </a:rPr>
              <a:t>Oil is ubiquitous in modern life.  Understanding how oil is formed and where it comes from is an important environmental science topic covered in this lesson.  Students will understand the process and be introduced to geologic factors that influence the availability of oil.</a:t>
            </a:r>
          </a:p>
          <a:p>
            <a:pPr marL="0" indent="0" eaLnBrk="1" hangingPunct="1">
              <a:spcBef>
                <a:spcPct val="0"/>
              </a:spcBef>
              <a:buNone/>
            </a:pPr>
            <a:endParaRPr lang="en-US" baseline="0" dirty="0" smtClean="0">
              <a:latin typeface="Calibri" charset="0"/>
            </a:endParaRPr>
          </a:p>
          <a:p>
            <a:pPr marL="228600" indent="-228600" eaLnBrk="1" hangingPunct="1">
              <a:spcBef>
                <a:spcPct val="0"/>
              </a:spcBef>
              <a:buAutoNum type="arabicPeriod" startAt="3"/>
            </a:pPr>
            <a:r>
              <a:rPr lang="en-US" baseline="0" dirty="0" smtClean="0">
                <a:latin typeface="Calibri" charset="0"/>
              </a:rPr>
              <a:t>SUMMARY:</a:t>
            </a:r>
          </a:p>
          <a:p>
            <a:pPr marL="0" indent="0" eaLnBrk="1" hangingPunct="1">
              <a:spcBef>
                <a:spcPct val="0"/>
              </a:spcBef>
              <a:buNone/>
            </a:pPr>
            <a:r>
              <a:rPr lang="en-US" baseline="0" dirty="0" smtClean="0">
                <a:latin typeface="Calibri" charset="0"/>
              </a:rPr>
              <a:t>This lesson introduces the processes that form oil and natural gas.  For homework before the lesson, students will have watched a video and completed a worksheet on geologic factors governing the formation of oil.  The lesson will reinforce these concepts and help students think about what happens when the processes change.  Students will understand how heat, pressure, oxygen and time act to form oil (or other materials) and will explore some of these processes in a two week lab experience.</a:t>
            </a:r>
          </a:p>
          <a:p>
            <a:pPr marL="0" indent="0" eaLnBrk="1" hangingPunct="1">
              <a:spcBef>
                <a:spcPct val="0"/>
              </a:spcBef>
              <a:buNone/>
            </a:pPr>
            <a:endParaRPr lang="en-US" baseline="0" dirty="0" smtClean="0">
              <a:latin typeface="Calibri" charset="0"/>
            </a:endParaRPr>
          </a:p>
          <a:p>
            <a:pPr marL="228600" indent="-228600" eaLnBrk="1" hangingPunct="1">
              <a:spcBef>
                <a:spcPct val="0"/>
              </a:spcBef>
              <a:buAutoNum type="arabicPeriod" startAt="4"/>
            </a:pPr>
            <a:r>
              <a:rPr lang="en-US" baseline="0" dirty="0" smtClean="0">
                <a:latin typeface="Calibri" charset="0"/>
              </a:rPr>
              <a:t>PICTURE/GRAPHICS CREDITS:</a:t>
            </a: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This picture is of a oil/gas production facility in the </a:t>
            </a:r>
            <a:r>
              <a:rPr lang="en-US" baseline="0" dirty="0" err="1" smtClean="0">
                <a:latin typeface="Calibri" charset="0"/>
              </a:rPr>
              <a:t>Bakken</a:t>
            </a:r>
            <a:r>
              <a:rPr lang="en-US" baseline="0" dirty="0" smtClean="0">
                <a:latin typeface="Calibri" charset="0"/>
              </a:rPr>
              <a:t> formation (North Dakota).  Recently, “</a:t>
            </a:r>
            <a:r>
              <a:rPr lang="en-US" baseline="0" dirty="0" err="1" smtClean="0">
                <a:latin typeface="Calibri" charset="0"/>
              </a:rPr>
              <a:t>fracking</a:t>
            </a:r>
            <a:r>
              <a:rPr lang="en-US" baseline="0" dirty="0" smtClean="0">
                <a:latin typeface="Calibri" charset="0"/>
              </a:rPr>
              <a:t>” technology has made extracting natural gas in the region easier and more profitable, causing a boom in the North Dakota economy and raising subsequent environmental concerns about the impact of </a:t>
            </a:r>
            <a:r>
              <a:rPr lang="en-US" baseline="0" dirty="0" err="1" smtClean="0">
                <a:latin typeface="Calibri" charset="0"/>
              </a:rPr>
              <a:t>fracking</a:t>
            </a:r>
            <a:r>
              <a:rPr lang="en-US" baseline="0" dirty="0" smtClean="0">
                <a:latin typeface="Calibri" charset="0"/>
              </a:rPr>
              <a:t> on groundwater resources.  </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aseline="0" dirty="0" smtClean="0">
              <a:solidFill>
                <a:schemeClr val="bg1"/>
              </a:solidFill>
              <a:latin typeface="Calibri" charset="0"/>
            </a:endParaRPr>
          </a:p>
          <a:p>
            <a:pPr marL="228600" marR="0" indent="-228600" algn="l" defTabSz="457200" rtl="0" eaLnBrk="1" fontAlgn="auto" latinLnBrk="0" hangingPunct="1">
              <a:lnSpc>
                <a:spcPct val="100000"/>
              </a:lnSpc>
              <a:spcBef>
                <a:spcPct val="0"/>
              </a:spcBef>
              <a:spcAft>
                <a:spcPts val="0"/>
              </a:spcAft>
              <a:buClrTx/>
              <a:buSzTx/>
              <a:buFontTx/>
              <a:buAutoNum type="arabicPeriod" startAt="5"/>
              <a:tabLst/>
              <a:defRPr/>
            </a:pPr>
            <a:r>
              <a:rPr lang="en-US" sz="1200" baseline="0" dirty="0" smtClean="0">
                <a:solidFill>
                  <a:schemeClr val="bg1"/>
                </a:solidFill>
                <a:latin typeface="Calibri" charset="0"/>
              </a:rPr>
              <a:t>WEBSITES USED IN THIS PRESENTATION:</a:t>
            </a: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Title slide photo credit:  </a:t>
            </a:r>
            <a:r>
              <a:rPr lang="en-US" sz="1200" dirty="0" smtClean="0">
                <a:solidFill>
                  <a:schemeClr val="bg1"/>
                </a:solidFill>
              </a:rPr>
              <a:t>http://</a:t>
            </a:r>
            <a:r>
              <a:rPr lang="en-US" sz="1200" dirty="0" err="1" smtClean="0">
                <a:solidFill>
                  <a:schemeClr val="bg1"/>
                </a:solidFill>
              </a:rPr>
              <a:t>www.hdrinc.com</a:t>
            </a:r>
            <a:r>
              <a:rPr lang="en-US" sz="1200" dirty="0" smtClean="0">
                <a:solidFill>
                  <a:schemeClr val="bg1"/>
                </a:solidFill>
              </a:rPr>
              <a:t>/portfolio/</a:t>
            </a:r>
            <a:r>
              <a:rPr lang="en-US" sz="1200" dirty="0" err="1" smtClean="0">
                <a:solidFill>
                  <a:schemeClr val="bg1"/>
                </a:solidFill>
              </a:rPr>
              <a:t>bakken</a:t>
            </a:r>
            <a:r>
              <a:rPr lang="en-US" sz="1200" dirty="0" smtClean="0">
                <a:solidFill>
                  <a:schemeClr val="bg1"/>
                </a:solidFill>
              </a:rPr>
              <a:t>-area-program-management</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dirty="0" smtClean="0">
              <a:solidFill>
                <a:schemeClr val="bg1"/>
              </a:solidFill>
            </a:endParaRPr>
          </a:p>
          <a:p>
            <a:pPr marL="228600" marR="0" indent="-228600" algn="l" defTabSz="457200" rtl="0" eaLnBrk="1" fontAlgn="auto" latinLnBrk="0" hangingPunct="1">
              <a:lnSpc>
                <a:spcPct val="100000"/>
              </a:lnSpc>
              <a:spcBef>
                <a:spcPct val="0"/>
              </a:spcBef>
              <a:spcAft>
                <a:spcPts val="0"/>
              </a:spcAft>
              <a:buClrTx/>
              <a:buSzTx/>
              <a:buFontTx/>
              <a:buAutoNum type="arabicPeriod" startAt="6"/>
              <a:tabLst/>
              <a:defRPr/>
            </a:pPr>
            <a:r>
              <a:rPr lang="en-US" sz="1200" dirty="0" smtClean="0">
                <a:solidFill>
                  <a:schemeClr val="bg1"/>
                </a:solidFill>
              </a:rPr>
              <a:t>ADDITIONAL</a:t>
            </a:r>
            <a:r>
              <a:rPr lang="en-US" sz="1200" baseline="0" dirty="0" smtClean="0">
                <a:solidFill>
                  <a:schemeClr val="bg1"/>
                </a:solidFill>
              </a:rPr>
              <a:t> READING:</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baseline="0" dirty="0" smtClean="0">
                <a:solidFill>
                  <a:schemeClr val="bg1"/>
                </a:solidFill>
              </a:rPr>
              <a:t>***</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aseline="0" dirty="0" smtClean="0">
              <a:solidFill>
                <a:schemeClr val="bg1"/>
              </a:solidFill>
            </a:endParaRPr>
          </a:p>
          <a:p>
            <a:pPr marL="228600" marR="0" indent="-228600" algn="l" defTabSz="457200" rtl="0" eaLnBrk="1" fontAlgn="auto" latinLnBrk="0" hangingPunct="1">
              <a:lnSpc>
                <a:spcPct val="100000"/>
              </a:lnSpc>
              <a:spcBef>
                <a:spcPct val="0"/>
              </a:spcBef>
              <a:spcAft>
                <a:spcPts val="0"/>
              </a:spcAft>
              <a:buClrTx/>
              <a:buSzTx/>
              <a:buFontTx/>
              <a:buAutoNum type="arabicPeriod" startAt="7"/>
              <a:tabLst/>
              <a:defRPr/>
            </a:pPr>
            <a:r>
              <a:rPr lang="en-US" sz="1200" baseline="0" dirty="0" smtClean="0">
                <a:solidFill>
                  <a:schemeClr val="bg1"/>
                </a:solidFill>
              </a:rPr>
              <a:t>CONTEXT FOR USE:</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baseline="0" dirty="0" smtClean="0">
                <a:solidFill>
                  <a:schemeClr val="bg1"/>
                </a:solidFill>
              </a:rPr>
              <a:t>This lesson was designed for a 9</a:t>
            </a:r>
            <a:r>
              <a:rPr lang="en-US" sz="1200" baseline="30000" dirty="0" smtClean="0">
                <a:solidFill>
                  <a:schemeClr val="bg1"/>
                </a:solidFill>
              </a:rPr>
              <a:t>th</a:t>
            </a:r>
            <a:r>
              <a:rPr lang="en-US" sz="1200" baseline="0" dirty="0" smtClean="0">
                <a:solidFill>
                  <a:schemeClr val="bg1"/>
                </a:solidFill>
              </a:rPr>
              <a:t> grade “Green Technology” class, but it is also appropriate for an Environmental Science class in the context of geology and energy resources.  This lesson (lesson 2) focuses on the geology of oil before students explore how humans get oil from the earth and some risks associated with using oil.</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aseline="0" dirty="0" smtClean="0">
              <a:solidFill>
                <a:schemeClr val="bg1"/>
              </a:solidFill>
            </a:endParaRPr>
          </a:p>
          <a:p>
            <a:pPr marL="228600" marR="0" indent="-228600" algn="l" defTabSz="457200" rtl="0" eaLnBrk="1" fontAlgn="auto" latinLnBrk="0" hangingPunct="1">
              <a:lnSpc>
                <a:spcPct val="100000"/>
              </a:lnSpc>
              <a:spcBef>
                <a:spcPct val="0"/>
              </a:spcBef>
              <a:spcAft>
                <a:spcPts val="0"/>
              </a:spcAft>
              <a:buClrTx/>
              <a:buSzTx/>
              <a:buFontTx/>
              <a:buAutoNum type="arabicPeriod" startAt="8"/>
              <a:tabLst/>
              <a:defRPr/>
            </a:pPr>
            <a:r>
              <a:rPr lang="en-US" sz="1200" baseline="0" dirty="0" smtClean="0">
                <a:solidFill>
                  <a:schemeClr val="bg1"/>
                </a:solidFill>
              </a:rPr>
              <a:t>MISCONCEPTIONS:</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baseline="0" dirty="0" smtClean="0">
                <a:solidFill>
                  <a:schemeClr val="bg1"/>
                </a:solidFill>
              </a:rPr>
              <a:t>“Oil is everywhere, we just need to drill for it” – This misconception is addressed by understanding capping stones and oil reservoir formation.  “Oil is a renewable resource since it comes from plants” – This misconception is addressed by learning about the geologic time scales and extreme conditions required to make oil.  “Oil comes from the remains of dinosaurs.” – This misconception is addressed by learning about the origin of the biological material that primarily comprises oil.</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aseline="0" dirty="0" smtClean="0">
              <a:solidFill>
                <a:schemeClr val="bg1"/>
              </a:solidFill>
            </a:endParaRPr>
          </a:p>
          <a:p>
            <a:pPr marL="228600" marR="0" indent="-228600" algn="l" defTabSz="457200" rtl="0" eaLnBrk="1" fontAlgn="auto" latinLnBrk="0" hangingPunct="1">
              <a:lnSpc>
                <a:spcPct val="100000"/>
              </a:lnSpc>
              <a:spcBef>
                <a:spcPct val="0"/>
              </a:spcBef>
              <a:spcAft>
                <a:spcPts val="0"/>
              </a:spcAft>
              <a:buClrTx/>
              <a:buSzTx/>
              <a:buFontTx/>
              <a:buAutoNum type="arabicPeriod" startAt="9"/>
              <a:tabLst/>
              <a:defRPr/>
            </a:pPr>
            <a:r>
              <a:rPr lang="en-US" sz="1200" baseline="0" dirty="0" smtClean="0">
                <a:solidFill>
                  <a:schemeClr val="bg1"/>
                </a:solidFill>
              </a:rPr>
              <a:t>EVALUATION TIPS:</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baseline="0" dirty="0" smtClean="0">
                <a:solidFill>
                  <a:schemeClr val="bg1"/>
                </a:solidFill>
              </a:rPr>
              <a:t>Group Storyboarding, success adapting to different scenarios (lower heat, porous rock </a:t>
            </a:r>
            <a:r>
              <a:rPr lang="en-US" sz="1200" baseline="0" dirty="0" err="1" smtClean="0">
                <a:solidFill>
                  <a:schemeClr val="bg1"/>
                </a:solidFill>
              </a:rPr>
              <a:t>etc</a:t>
            </a:r>
            <a:r>
              <a:rPr lang="en-US" sz="1200" baseline="0" dirty="0" smtClean="0">
                <a:solidFill>
                  <a:schemeClr val="bg1"/>
                </a:solidFill>
              </a:rPr>
              <a:t>) and students ability to pictorially create the oil formation process on the Promethean board will all be opportunities for evaluation.  The pre-lab write-up and lab observations will also show understanding of important concepts in this lesson.</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aseline="0" dirty="0" smtClean="0">
              <a:solidFill>
                <a:schemeClr val="bg1"/>
              </a:solidFill>
            </a:endParaRPr>
          </a:p>
          <a:p>
            <a:pPr marL="228600" marR="0" indent="-228600" algn="l" defTabSz="457200" rtl="0" eaLnBrk="1" fontAlgn="auto" latinLnBrk="0" hangingPunct="1">
              <a:lnSpc>
                <a:spcPct val="100000"/>
              </a:lnSpc>
              <a:spcBef>
                <a:spcPct val="0"/>
              </a:spcBef>
              <a:spcAft>
                <a:spcPts val="0"/>
              </a:spcAft>
              <a:buClrTx/>
              <a:buSzTx/>
              <a:buFontTx/>
              <a:buAutoNum type="arabicPeriod" startAt="10"/>
              <a:tabLst/>
              <a:defRPr/>
            </a:pPr>
            <a:r>
              <a:rPr lang="en-US" sz="1200" baseline="0" dirty="0" smtClean="0">
                <a:solidFill>
                  <a:schemeClr val="bg1"/>
                </a:solidFill>
              </a:rPr>
              <a:t>TEACHING NOTES:</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baseline="0" dirty="0" smtClean="0">
                <a:solidFill>
                  <a:schemeClr val="bg1"/>
                </a:solidFill>
              </a:rPr>
              <a:t>See the lesson overview for more information regarding this unit and lab activities associated with this series of lessons (approximately 6 class periods, 90 minutes each).</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dirty="0" smtClean="0">
              <a:solidFill>
                <a:schemeClr val="bg1"/>
              </a:solidFill>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pPr marL="0" indent="0" eaLnBrk="1" hangingPunct="1">
              <a:spcBef>
                <a:spcPct val="0"/>
              </a:spcBef>
              <a:buNone/>
            </a:pP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00F6B30C-4948-AC4E-A971-35152792416C}" type="slidenum">
              <a:rPr lang="en-US" smtClean="0"/>
              <a:pPr/>
              <a:t>1</a:t>
            </a:fld>
            <a:endParaRPr lang="en-US"/>
          </a:p>
        </p:txBody>
      </p:sp>
    </p:spTree>
    <p:extLst>
      <p:ext uri="{BB962C8B-B14F-4D97-AF65-F5344CB8AC3E}">
        <p14:creationId xmlns:p14="http://schemas.microsoft.com/office/powerpoint/2010/main" val="4009640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OF SLIDE:</a:t>
            </a:r>
          </a:p>
          <a:p>
            <a:r>
              <a:rPr lang="en-US" baseline="0" dirty="0" smtClean="0"/>
              <a:t>This slide is part of a “engage” activity (scenario 4) where students will arrange sentence strips to create a process that will generate natural gas.</a:t>
            </a:r>
          </a:p>
          <a:p>
            <a:endParaRPr lang="en-US" baseline="0" dirty="0" smtClean="0"/>
          </a:p>
          <a:p>
            <a:r>
              <a:rPr lang="en-US" baseline="0" dirty="0" smtClean="0"/>
              <a:t>CONTENT:</a:t>
            </a:r>
          </a:p>
          <a:p>
            <a:r>
              <a:rPr lang="en-US" baseline="0" dirty="0" smtClean="0"/>
              <a:t>Students will work in groups to arrange the correct process.  An example of a successful process might be:  “Photosynthetic material falls to the bottom of a swamp” </a:t>
            </a:r>
            <a:r>
              <a:rPr lang="en-US" baseline="0" dirty="0" smtClean="0">
                <a:sym typeface="Wingdings"/>
              </a:rPr>
              <a:t> “Mud covers the bottom of a swamp”  “An anoxic environment is created”  “Impervious stone covers layers beneath it”    “Pressure builds up”    “Heat builds up between 120-150 degrees C”    “Hundreds of millions of years pass…”</a:t>
            </a:r>
            <a:endParaRPr lang="en-US" dirty="0" smtClean="0"/>
          </a:p>
          <a:p>
            <a:endParaRPr lang="en-US" dirty="0" smtClean="0"/>
          </a:p>
          <a:p>
            <a:r>
              <a:rPr lang="en-US" dirty="0" smtClean="0"/>
              <a:t>Important details</a:t>
            </a:r>
            <a:r>
              <a:rPr lang="en-US" baseline="0" dirty="0" smtClean="0"/>
              <a:t> are that there is an anoxic environment, a temperature between 120</a:t>
            </a:r>
            <a:r>
              <a:rPr lang="en-US" dirty="0" smtClean="0"/>
              <a:t>-150 degrees C, and a non-porous</a:t>
            </a:r>
            <a:r>
              <a:rPr lang="en-US" baseline="0" dirty="0" smtClean="0"/>
              <a:t> capping stone to trap the gas.</a:t>
            </a:r>
          </a:p>
          <a:p>
            <a:endParaRPr lang="en-US" baseline="0" dirty="0" smtClean="0"/>
          </a:p>
          <a:p>
            <a:endParaRPr lang="en-US" dirty="0" smtClean="0"/>
          </a:p>
          <a:p>
            <a:endParaRPr lang="en-US" dirty="0" smtClean="0"/>
          </a:p>
          <a:p>
            <a:endParaRPr lang="en-US" baseline="0" dirty="0" smtClean="0"/>
          </a:p>
          <a:p>
            <a:r>
              <a:rPr lang="en-US" baseline="0" dirty="0" smtClean="0"/>
              <a:t>PHOTO CREDIT:  Natural gas burner  http://</a:t>
            </a:r>
            <a:r>
              <a:rPr lang="en-US" baseline="0" dirty="0" err="1" smtClean="0"/>
              <a:t>en.wikipedia.org</a:t>
            </a:r>
            <a:r>
              <a:rPr lang="en-US" baseline="0" dirty="0" smtClean="0"/>
              <a:t>/wiki/</a:t>
            </a:r>
            <a:r>
              <a:rPr lang="en-US" baseline="0" dirty="0" err="1" smtClean="0"/>
              <a:t>File:Gas_flame.jpg</a:t>
            </a:r>
            <a:endParaRPr lang="en-US" dirty="0"/>
          </a:p>
        </p:txBody>
      </p:sp>
      <p:sp>
        <p:nvSpPr>
          <p:cNvPr id="4" name="Slide Number Placeholder 3"/>
          <p:cNvSpPr>
            <a:spLocks noGrp="1"/>
          </p:cNvSpPr>
          <p:nvPr>
            <p:ph type="sldNum" sz="quarter" idx="10"/>
          </p:nvPr>
        </p:nvSpPr>
        <p:spPr/>
        <p:txBody>
          <a:bodyPr/>
          <a:lstStyle/>
          <a:p>
            <a:fld id="{00F6B30C-4948-AC4E-A971-35152792416C}" type="slidenum">
              <a:rPr lang="en-US" smtClean="0"/>
              <a:pPr/>
              <a:t>10</a:t>
            </a:fld>
            <a:endParaRPr lang="en-US"/>
          </a:p>
        </p:txBody>
      </p:sp>
    </p:spTree>
    <p:extLst>
      <p:ext uri="{BB962C8B-B14F-4D97-AF65-F5344CB8AC3E}">
        <p14:creationId xmlns:p14="http://schemas.microsoft.com/office/powerpoint/2010/main" val="93274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OF SLIDE:</a:t>
            </a:r>
          </a:p>
          <a:p>
            <a:r>
              <a:rPr lang="en-US" dirty="0" smtClean="0"/>
              <a:t>This</a:t>
            </a:r>
            <a:r>
              <a:rPr lang="en-US" baseline="0" dirty="0" smtClean="0"/>
              <a:t> slide is a visual aid to the storyboard the students created just before in scenario 4.</a:t>
            </a:r>
          </a:p>
          <a:p>
            <a:endParaRPr lang="en-US" dirty="0" smtClean="0"/>
          </a:p>
          <a:p>
            <a:r>
              <a:rPr lang="en-US" dirty="0" smtClean="0"/>
              <a:t>CONTENT:</a:t>
            </a:r>
          </a:p>
          <a:p>
            <a:r>
              <a:rPr lang="en-US" dirty="0" smtClean="0"/>
              <a:t>This is intended</a:t>
            </a:r>
            <a:r>
              <a:rPr lang="en-US" baseline="0" dirty="0" smtClean="0"/>
              <a:t> to be an interactive slide making use of the Promethean Board.  </a:t>
            </a:r>
            <a:r>
              <a:rPr lang="en-US" dirty="0" smtClean="0"/>
              <a:t>Have students move the Biological Material, Mud,</a:t>
            </a:r>
            <a:r>
              <a:rPr lang="en-US" baseline="0" dirty="0" smtClean="0"/>
              <a:t> and Capping Rock pictures from the left side to the right side.  They will be “building” the oil creation process they described in their storyboard.  As they move them over, they “unlock” achievements such as pressure (after a few pictures of mud go on) then heat (after a few more go on).  The teacher can move pressure, then heat over into the right hand side.  In order to make an oil reservoir, students must have pressure and heat, then request time and no oxygen.  This process will be the same as for oil creation, but with higher temperatures.</a:t>
            </a:r>
          </a:p>
          <a:p>
            <a:endParaRPr lang="en-US" baseline="0" dirty="0" smtClean="0"/>
          </a:p>
          <a:p>
            <a:endParaRPr lang="en-US" baseline="0" dirty="0" smtClean="0"/>
          </a:p>
          <a:p>
            <a:r>
              <a:rPr lang="en-US" dirty="0" smtClean="0"/>
              <a:t>PHOTO CREDIT:</a:t>
            </a:r>
            <a:r>
              <a:rPr lang="en-US" baseline="0" dirty="0" smtClean="0"/>
              <a:t>  </a:t>
            </a:r>
          </a:p>
          <a:p>
            <a:r>
              <a:rPr lang="en-US" baseline="0" dirty="0" smtClean="0"/>
              <a:t>Wolf River Swamp, Northern Mississippi - http://</a:t>
            </a:r>
            <a:r>
              <a:rPr lang="en-US" baseline="0" dirty="0" err="1" smtClean="0"/>
              <a:t>commons.wikimedia.org</a:t>
            </a:r>
            <a:r>
              <a:rPr lang="en-US" baseline="0" dirty="0" smtClean="0"/>
              <a:t>/wiki/</a:t>
            </a:r>
            <a:r>
              <a:rPr lang="en-US" baseline="0" dirty="0" err="1" smtClean="0"/>
              <a:t>File:Wolf-River-swamp-North-Mississippi.jpg</a:t>
            </a:r>
            <a:endParaRPr lang="en-US" baseline="0" dirty="0" smtClean="0"/>
          </a:p>
          <a:p>
            <a:r>
              <a:rPr lang="en-US" baseline="0" dirty="0" smtClean="0"/>
              <a:t>Mud – http://</a:t>
            </a:r>
            <a:r>
              <a:rPr lang="en-US" baseline="0" dirty="0" err="1" smtClean="0"/>
              <a:t>commons.wikimedia.org</a:t>
            </a:r>
            <a:r>
              <a:rPr lang="en-US" baseline="0" dirty="0" smtClean="0"/>
              <a:t>/wiki/</a:t>
            </a:r>
            <a:r>
              <a:rPr lang="en-US" baseline="0" dirty="0" err="1" smtClean="0"/>
              <a:t>File:Mud_closeup.jpg</a:t>
            </a:r>
            <a:endParaRPr lang="en-US" baseline="0" dirty="0" smtClean="0"/>
          </a:p>
          <a:p>
            <a:r>
              <a:rPr lang="en-US" baseline="0" dirty="0" smtClean="0"/>
              <a:t>Capping Rock - http://</a:t>
            </a:r>
            <a:r>
              <a:rPr lang="en-US" baseline="0" dirty="0" err="1" smtClean="0"/>
              <a:t>www.edupic.net</a:t>
            </a:r>
            <a:r>
              <a:rPr lang="en-US" baseline="0" dirty="0" smtClean="0"/>
              <a:t>/Images/Biomes/layered_rock303.JPG</a:t>
            </a:r>
          </a:p>
          <a:p>
            <a:r>
              <a:rPr lang="en-US" baseline="0" dirty="0" smtClean="0"/>
              <a:t>O2 – No photo credit</a:t>
            </a:r>
          </a:p>
          <a:p>
            <a:r>
              <a:rPr lang="en-US" baseline="0" dirty="0" smtClean="0"/>
              <a:t>Pressure dial - http://</a:t>
            </a:r>
            <a:r>
              <a:rPr lang="en-US" baseline="0" dirty="0" err="1" smtClean="0"/>
              <a:t>personalexcellence.co</a:t>
            </a:r>
            <a:r>
              <a:rPr lang="en-US" baseline="0" dirty="0" smtClean="0"/>
              <a:t>/blog/high-pressure/</a:t>
            </a:r>
          </a:p>
          <a:p>
            <a:r>
              <a:rPr lang="en-US" baseline="0" dirty="0" smtClean="0"/>
              <a:t>Flames - http://</a:t>
            </a:r>
            <a:r>
              <a:rPr lang="en-US" baseline="0" dirty="0" err="1" smtClean="0"/>
              <a:t>richmondhillgachiropractor.com</a:t>
            </a:r>
            <a:r>
              <a:rPr lang="en-US" baseline="0" dirty="0" smtClean="0"/>
              <a:t>/2012/03/12/should-</a:t>
            </a:r>
            <a:r>
              <a:rPr lang="en-US" baseline="0" dirty="0" err="1" smtClean="0"/>
              <a:t>i</a:t>
            </a:r>
            <a:r>
              <a:rPr lang="en-US" baseline="0" dirty="0" smtClean="0"/>
              <a:t>-use-heat-or-ice-on-my-back-for-pain/</a:t>
            </a:r>
          </a:p>
          <a:p>
            <a:r>
              <a:rPr lang="en-US" baseline="0" dirty="0" smtClean="0"/>
              <a:t>Hourglass - http://</a:t>
            </a:r>
            <a:r>
              <a:rPr lang="en-US" baseline="0" dirty="0" err="1" smtClean="0"/>
              <a:t>iraninewyorker.blogspot.com</a:t>
            </a:r>
            <a:r>
              <a:rPr lang="en-US" baseline="0" dirty="0" smtClean="0"/>
              <a:t>/2011/11/my-life-hour-</a:t>
            </a:r>
            <a:r>
              <a:rPr lang="en-US" baseline="0" dirty="0" err="1" smtClean="0"/>
              <a:t>glass.html</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Natural Gas - http://</a:t>
            </a:r>
            <a:r>
              <a:rPr lang="en-US" baseline="0" dirty="0" err="1" smtClean="0"/>
              <a:t>en.wikipedia.org</a:t>
            </a:r>
            <a:r>
              <a:rPr lang="en-US" baseline="0" dirty="0" smtClean="0"/>
              <a:t>/wiki/</a:t>
            </a:r>
            <a:r>
              <a:rPr lang="en-US" baseline="0" dirty="0" err="1" smtClean="0"/>
              <a:t>File:Gas_flame.jpg</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0F6B30C-4948-AC4E-A971-35152792416C}" type="slidenum">
              <a:rPr lang="en-US" smtClean="0"/>
              <a:pPr/>
              <a:t>11</a:t>
            </a:fld>
            <a:endParaRPr lang="en-US"/>
          </a:p>
        </p:txBody>
      </p:sp>
    </p:spTree>
    <p:extLst>
      <p:ext uri="{BB962C8B-B14F-4D97-AF65-F5344CB8AC3E}">
        <p14:creationId xmlns:p14="http://schemas.microsoft.com/office/powerpoint/2010/main" val="2294673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OF SLIDE:</a:t>
            </a:r>
          </a:p>
          <a:p>
            <a:r>
              <a:rPr lang="en-US" dirty="0" smtClean="0"/>
              <a:t>Students</a:t>
            </a:r>
            <a:r>
              <a:rPr lang="en-US" baseline="0" dirty="0" smtClean="0"/>
              <a:t> now know enough about the oil creation process to explore it on their own.  This is the lab section of the lesson.</a:t>
            </a:r>
          </a:p>
          <a:p>
            <a:endParaRPr lang="en-US" baseline="0" dirty="0" smtClean="0"/>
          </a:p>
          <a:p>
            <a:r>
              <a:rPr lang="en-US" baseline="0" dirty="0" smtClean="0"/>
              <a:t>LAB CONTENT:</a:t>
            </a:r>
          </a:p>
          <a:p>
            <a:r>
              <a:rPr lang="en-US" baseline="0" dirty="0" smtClean="0"/>
              <a:t>In this lab, students will observe how lettuce breaks down in various environments.  This lab will take roughly 30 min to start and set up, then about 10 minutes each class period (over the next two weeks) to observe the decomposition process.  For more details, please refer to the lab resources in this lesson.</a:t>
            </a:r>
            <a:endParaRPr lang="en-US" dirty="0" smtClean="0"/>
          </a:p>
          <a:p>
            <a:endParaRPr lang="en-US" dirty="0" smtClean="0"/>
          </a:p>
          <a:p>
            <a:endParaRPr lang="en-US" dirty="0" smtClean="0"/>
          </a:p>
          <a:p>
            <a:r>
              <a:rPr lang="en-US" dirty="0" smtClean="0"/>
              <a:t>PHOTO CREDIT:  http://</a:t>
            </a:r>
            <a:r>
              <a:rPr lang="en-US" dirty="0" err="1" smtClean="0"/>
              <a:t>en.wikipedia.org</a:t>
            </a:r>
            <a:r>
              <a:rPr lang="en-US" dirty="0" smtClean="0"/>
              <a:t>/wiki/</a:t>
            </a:r>
            <a:r>
              <a:rPr lang="en-US" dirty="0" err="1" smtClean="0"/>
              <a:t>File:Lab_glassware.jpg</a:t>
            </a:r>
            <a:endParaRPr lang="en-US" dirty="0"/>
          </a:p>
        </p:txBody>
      </p:sp>
      <p:sp>
        <p:nvSpPr>
          <p:cNvPr id="4" name="Slide Number Placeholder 3"/>
          <p:cNvSpPr>
            <a:spLocks noGrp="1"/>
          </p:cNvSpPr>
          <p:nvPr>
            <p:ph type="sldNum" sz="quarter" idx="10"/>
          </p:nvPr>
        </p:nvSpPr>
        <p:spPr/>
        <p:txBody>
          <a:bodyPr/>
          <a:lstStyle/>
          <a:p>
            <a:fld id="{00F6B30C-4948-AC4E-A971-35152792416C}" type="slidenum">
              <a:rPr lang="en-US" smtClean="0"/>
              <a:pPr/>
              <a:t>12</a:t>
            </a:fld>
            <a:endParaRPr lang="en-US"/>
          </a:p>
        </p:txBody>
      </p:sp>
    </p:spTree>
    <p:extLst>
      <p:ext uri="{BB962C8B-B14F-4D97-AF65-F5344CB8AC3E}">
        <p14:creationId xmlns:p14="http://schemas.microsoft.com/office/powerpoint/2010/main" val="87950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OF SLIDE:</a:t>
            </a:r>
          </a:p>
          <a:p>
            <a:r>
              <a:rPr lang="en-US" baseline="0" dirty="0" smtClean="0"/>
              <a:t>Here the point is to engage the students after the lab activity and emphasize the main points of the lesson.</a:t>
            </a:r>
          </a:p>
          <a:p>
            <a:endParaRPr lang="en-US" baseline="0" dirty="0" smtClean="0"/>
          </a:p>
          <a:p>
            <a:r>
              <a:rPr lang="en-US" baseline="0" dirty="0" smtClean="0"/>
              <a:t>CONTENT:</a:t>
            </a:r>
          </a:p>
          <a:p>
            <a:r>
              <a:rPr lang="en-US" baseline="0" dirty="0" smtClean="0"/>
              <a:t>Oil requires specific conditions to form:</a:t>
            </a:r>
          </a:p>
          <a:p>
            <a:pPr marL="171450" indent="-171450">
              <a:buFont typeface="Arial"/>
              <a:buChar char="•"/>
            </a:pPr>
            <a:r>
              <a:rPr lang="en-US" baseline="0" dirty="0" smtClean="0"/>
              <a:t>Photosynthetic material must collect on a surface (usually a marsh bottom)</a:t>
            </a:r>
          </a:p>
          <a:p>
            <a:pPr marL="171450" indent="-171450">
              <a:buFont typeface="Arial"/>
              <a:buChar char="•"/>
            </a:pPr>
            <a:r>
              <a:rPr lang="en-US" baseline="0" dirty="0" smtClean="0"/>
              <a:t>That material must be buried in an anoxic environment (to prevent complete decomposition)</a:t>
            </a:r>
          </a:p>
          <a:p>
            <a:pPr marL="171450" indent="-171450">
              <a:buFont typeface="Arial"/>
              <a:buChar char="•"/>
            </a:pPr>
            <a:r>
              <a:rPr lang="en-US" baseline="0" dirty="0" smtClean="0"/>
              <a:t>Pressure builds up as the material is buried deeper, and heat starts to transform the material into fossil fuels</a:t>
            </a:r>
          </a:p>
          <a:p>
            <a:pPr marL="171450" indent="-171450">
              <a:buFont typeface="Arial"/>
              <a:buChar char="•"/>
            </a:pPr>
            <a:r>
              <a:rPr lang="en-US" baseline="0" dirty="0" smtClean="0"/>
              <a:t>Hundreds of millions of years must pass for the transformation to be complete.</a:t>
            </a:r>
          </a:p>
          <a:p>
            <a:pPr marL="171450" indent="-171450">
              <a:buFont typeface="Arial"/>
              <a:buChar char="•"/>
            </a:pPr>
            <a:endParaRPr lang="en-US" baseline="0" dirty="0" smtClean="0"/>
          </a:p>
          <a:p>
            <a:pPr marL="0" indent="0">
              <a:buFont typeface="Arial"/>
              <a:buNone/>
            </a:pPr>
            <a:r>
              <a:rPr lang="en-US" baseline="0" dirty="0" smtClean="0"/>
              <a:t>Oil collects in certain spots do the presence or absence of a capping rock (impermeable surface) that pools the oil.</a:t>
            </a:r>
          </a:p>
          <a:p>
            <a:pPr marL="0" indent="0">
              <a:buFont typeface="Arial"/>
              <a:buNone/>
            </a:pPr>
            <a:endParaRPr lang="en-US" baseline="0" dirty="0" smtClean="0"/>
          </a:p>
          <a:p>
            <a:pPr marL="0" indent="0">
              <a:buFont typeface="Arial"/>
              <a:buNone/>
            </a:pPr>
            <a:r>
              <a:rPr lang="en-US" baseline="0" dirty="0" smtClean="0"/>
              <a:t>If the conditions are not perfect, oil does not form</a:t>
            </a:r>
          </a:p>
          <a:p>
            <a:pPr marL="171450" indent="-171450">
              <a:buFont typeface="Arial"/>
              <a:buChar char="•"/>
            </a:pPr>
            <a:r>
              <a:rPr lang="en-US" baseline="0" dirty="0" smtClean="0"/>
              <a:t>Too hot: biological material breaks down completely</a:t>
            </a:r>
          </a:p>
          <a:p>
            <a:pPr marL="171450" indent="-171450">
              <a:buFont typeface="Arial"/>
              <a:buChar char="•"/>
            </a:pPr>
            <a:r>
              <a:rPr lang="en-US" baseline="0" dirty="0" smtClean="0"/>
              <a:t>120-150 degrees C:  Natural Gas forms</a:t>
            </a:r>
          </a:p>
          <a:p>
            <a:pPr marL="171450" indent="-171450">
              <a:buFont typeface="Arial"/>
              <a:buChar char="•"/>
            </a:pPr>
            <a:r>
              <a:rPr lang="en-US" baseline="0" dirty="0" smtClean="0"/>
              <a:t>80-120 degrees C:  Oil forms</a:t>
            </a:r>
          </a:p>
          <a:p>
            <a:pPr marL="171450" indent="-171450">
              <a:buFont typeface="Arial"/>
              <a:buChar char="•"/>
            </a:pPr>
            <a:r>
              <a:rPr lang="en-US" baseline="0" dirty="0" smtClean="0"/>
              <a:t>Too cold: </a:t>
            </a:r>
            <a:r>
              <a:rPr lang="en-US" baseline="0" dirty="0" err="1" smtClean="0"/>
              <a:t>Kerogen</a:t>
            </a:r>
            <a:r>
              <a:rPr lang="en-US" baseline="0" dirty="0" smtClean="0"/>
              <a:t> forms</a:t>
            </a:r>
          </a:p>
          <a:p>
            <a:pPr marL="171450" indent="-171450">
              <a:buFont typeface="Arial"/>
              <a:buChar char="•"/>
            </a:pPr>
            <a:r>
              <a:rPr lang="en-US" baseline="0" dirty="0" smtClean="0"/>
              <a:t>No capping rock: oil escapes through the porous material</a:t>
            </a:r>
          </a:p>
          <a:p>
            <a:pPr marL="171450" indent="-171450">
              <a:buFont typeface="Arial"/>
              <a:buChar char="•"/>
            </a:pPr>
            <a:r>
              <a:rPr lang="en-US" baseline="0" dirty="0" smtClean="0"/>
              <a:t>Oxygen present: biological material completely decomposes</a:t>
            </a:r>
          </a:p>
          <a:p>
            <a:pPr marL="171450" indent="-171450">
              <a:buFont typeface="Arial"/>
              <a:buChar char="•"/>
            </a:pPr>
            <a:endParaRPr lang="en-US" baseline="0" dirty="0" smtClean="0"/>
          </a:p>
          <a:p>
            <a:pPr marL="0" indent="0">
              <a:buFont typeface="Arial"/>
              <a:buNone/>
            </a:pPr>
            <a:r>
              <a:rPr lang="en-US" baseline="0" dirty="0" smtClean="0"/>
              <a:t>Reiterate that so much of our modern life revolves around the availability of oil.  Oil is the result of some very specific environmental processes that have taken place over the course of hundreds of millions of years.</a:t>
            </a:r>
          </a:p>
          <a:p>
            <a:pPr marL="0" indent="0">
              <a:buFont typeface="Arial"/>
              <a:buNone/>
            </a:pPr>
            <a:endParaRPr lang="en-US" baseline="0" dirty="0" smtClean="0"/>
          </a:p>
          <a:p>
            <a:pPr marL="0" indent="0">
              <a:buFont typeface="Arial"/>
              <a:buNone/>
            </a:pPr>
            <a:r>
              <a:rPr lang="en-US" baseline="0" dirty="0" smtClean="0"/>
              <a:t>PHOTO CREDIT:</a:t>
            </a:r>
          </a:p>
          <a:p>
            <a:pPr marL="0" indent="0">
              <a:buFont typeface="Arial"/>
              <a:buNone/>
            </a:pPr>
            <a:r>
              <a:rPr lang="en-US" baseline="0" dirty="0" err="1" smtClean="0"/>
              <a:t>Pumpjacks</a:t>
            </a:r>
            <a:r>
              <a:rPr lang="en-US" baseline="0" dirty="0" smtClean="0"/>
              <a:t> on Lost Hills Oil field in California (off of route 46). http://</a:t>
            </a:r>
            <a:r>
              <a:rPr lang="en-US" baseline="0" dirty="0" err="1" smtClean="0"/>
              <a:t>commons.wikimedia.org</a:t>
            </a:r>
            <a:r>
              <a:rPr lang="en-US" baseline="0" dirty="0" smtClean="0"/>
              <a:t>/wiki/</a:t>
            </a:r>
            <a:r>
              <a:rPr lang="en-US" baseline="0" dirty="0" err="1" smtClean="0"/>
              <a:t>File:Pumpjacks.JPG</a:t>
            </a:r>
            <a:endParaRPr lang="en-US" baseline="0" dirty="0" smtClean="0"/>
          </a:p>
        </p:txBody>
      </p:sp>
      <p:sp>
        <p:nvSpPr>
          <p:cNvPr id="4" name="Slide Number Placeholder 3"/>
          <p:cNvSpPr>
            <a:spLocks noGrp="1"/>
          </p:cNvSpPr>
          <p:nvPr>
            <p:ph type="sldNum" sz="quarter" idx="10"/>
          </p:nvPr>
        </p:nvSpPr>
        <p:spPr/>
        <p:txBody>
          <a:bodyPr/>
          <a:lstStyle/>
          <a:p>
            <a:fld id="{00F6B30C-4948-AC4E-A971-35152792416C}" type="slidenum">
              <a:rPr lang="en-US" smtClean="0"/>
              <a:pPr/>
              <a:t>13</a:t>
            </a:fld>
            <a:endParaRPr lang="en-US"/>
          </a:p>
        </p:txBody>
      </p:sp>
    </p:spTree>
    <p:extLst>
      <p:ext uri="{BB962C8B-B14F-4D97-AF65-F5344CB8AC3E}">
        <p14:creationId xmlns:p14="http://schemas.microsoft.com/office/powerpoint/2010/main" val="3488023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youtu.be</a:t>
            </a:r>
            <a:r>
              <a:rPr lang="en-US" dirty="0" smtClean="0"/>
              <a:t>/0PrSZMOCnWU</a:t>
            </a:r>
            <a:endParaRPr lang="en-US" dirty="0"/>
          </a:p>
        </p:txBody>
      </p:sp>
      <p:sp>
        <p:nvSpPr>
          <p:cNvPr id="4" name="Slide Number Placeholder 3"/>
          <p:cNvSpPr>
            <a:spLocks noGrp="1"/>
          </p:cNvSpPr>
          <p:nvPr>
            <p:ph type="sldNum" sz="quarter" idx="10"/>
          </p:nvPr>
        </p:nvSpPr>
        <p:spPr/>
        <p:txBody>
          <a:bodyPr/>
          <a:lstStyle/>
          <a:p>
            <a:fld id="{00F6B30C-4948-AC4E-A971-35152792416C}" type="slidenum">
              <a:rPr lang="en-US" smtClean="0"/>
              <a:pPr/>
              <a:t>2</a:t>
            </a:fld>
            <a:endParaRPr lang="en-US"/>
          </a:p>
        </p:txBody>
      </p:sp>
    </p:spTree>
    <p:extLst>
      <p:ext uri="{BB962C8B-B14F-4D97-AF65-F5344CB8AC3E}">
        <p14:creationId xmlns:p14="http://schemas.microsoft.com/office/powerpoint/2010/main" val="3550906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OF</a:t>
            </a:r>
            <a:r>
              <a:rPr lang="en-US" baseline="0" dirty="0" smtClean="0"/>
              <a:t> SLIDE:</a:t>
            </a:r>
          </a:p>
          <a:p>
            <a:r>
              <a:rPr lang="en-US" baseline="0" dirty="0" smtClean="0"/>
              <a:t>This slide is intended to review the important information from the homework and prepare the students to engage.</a:t>
            </a:r>
          </a:p>
          <a:p>
            <a:endParaRPr lang="en-US" baseline="0" dirty="0" smtClean="0"/>
          </a:p>
          <a:p>
            <a:r>
              <a:rPr lang="en-US" baseline="0" dirty="0" smtClean="0"/>
              <a:t>CONTENT:</a:t>
            </a:r>
          </a:p>
          <a:p>
            <a:r>
              <a:rPr lang="en-US" baseline="0" dirty="0" smtClean="0"/>
              <a:t>Fossil fuels are generated when dying photosynthetic material (plant and animal) are buried in an anoxic environment.  The lack of oxygen preserves the biological chemical bonds (and their energy) while heat and pressure convert the organic material to fossil fuels.  The amount of heat and pressure, as well as the composition of the initial material determine the type of fossil fuel produced.  Plants can produce coal, and diatoms and other photosynthetic animals can produce oil.  Lower temps (between 80-120 degrees C) produce oil, and higher temps (between 120-150 degrees) can produce natural gas.  If no photosynthetic material is present, or if the environment is not anoxic, no fossil fuels will be produced.</a:t>
            </a:r>
          </a:p>
          <a:p>
            <a:endParaRPr lang="en-US" dirty="0" smtClean="0"/>
          </a:p>
          <a:p>
            <a:r>
              <a:rPr lang="en-US" dirty="0" smtClean="0"/>
              <a:t>PHOTO CREDIT:</a:t>
            </a:r>
            <a:r>
              <a:rPr lang="en-US" baseline="0" dirty="0" smtClean="0"/>
              <a:t>  </a:t>
            </a:r>
          </a:p>
          <a:p>
            <a:r>
              <a:rPr lang="en-US" baseline="0" dirty="0" smtClean="0"/>
              <a:t>Wolf River Swamp, Northern Mississippi - http://</a:t>
            </a:r>
            <a:r>
              <a:rPr lang="en-US" baseline="0" dirty="0" err="1" smtClean="0"/>
              <a:t>commons.wikimedia.org</a:t>
            </a:r>
            <a:r>
              <a:rPr lang="en-US" baseline="0" dirty="0" smtClean="0"/>
              <a:t>/wiki/</a:t>
            </a:r>
            <a:r>
              <a:rPr lang="en-US" baseline="0" dirty="0" err="1" smtClean="0"/>
              <a:t>File:Wolf-River-swamp-North-Mississippi.jpg</a:t>
            </a:r>
            <a:endParaRPr lang="en-US" baseline="0" dirty="0" smtClean="0"/>
          </a:p>
          <a:p>
            <a:r>
              <a:rPr lang="en-US" baseline="0" dirty="0" smtClean="0"/>
              <a:t>O2 – No photo credit</a:t>
            </a:r>
          </a:p>
          <a:p>
            <a:r>
              <a:rPr lang="en-US" baseline="0" dirty="0" smtClean="0"/>
              <a:t>Pressure dial - http://</a:t>
            </a:r>
            <a:r>
              <a:rPr lang="en-US" baseline="0" dirty="0" err="1" smtClean="0"/>
              <a:t>personalexcellence.co</a:t>
            </a:r>
            <a:r>
              <a:rPr lang="en-US" baseline="0" dirty="0" smtClean="0"/>
              <a:t>/blog/high-pressure/</a:t>
            </a:r>
          </a:p>
          <a:p>
            <a:r>
              <a:rPr lang="en-US" baseline="0" dirty="0" smtClean="0"/>
              <a:t>Flames - http://</a:t>
            </a:r>
            <a:r>
              <a:rPr lang="en-US" baseline="0" dirty="0" err="1" smtClean="0"/>
              <a:t>richmondhillgachiropractor.com</a:t>
            </a:r>
            <a:r>
              <a:rPr lang="en-US" baseline="0" dirty="0" smtClean="0"/>
              <a:t>/2012/03/12/should-</a:t>
            </a:r>
            <a:r>
              <a:rPr lang="en-US" baseline="0" dirty="0" err="1" smtClean="0"/>
              <a:t>i</a:t>
            </a:r>
            <a:r>
              <a:rPr lang="en-US" baseline="0" dirty="0" smtClean="0"/>
              <a:t>-use-heat-or-ice-on-my-back-for-pain/</a:t>
            </a:r>
          </a:p>
          <a:p>
            <a:r>
              <a:rPr lang="en-US" baseline="0" dirty="0" smtClean="0"/>
              <a:t>Hourglass - http://</a:t>
            </a:r>
            <a:r>
              <a:rPr lang="en-US" baseline="0" dirty="0" err="1" smtClean="0"/>
              <a:t>iraninewyorker.blogspot.com</a:t>
            </a:r>
            <a:r>
              <a:rPr lang="en-US" baseline="0" dirty="0" smtClean="0"/>
              <a:t>/2011/11/my-life-hour-</a:t>
            </a:r>
            <a:r>
              <a:rPr lang="en-US" baseline="0" dirty="0" err="1" smtClean="0"/>
              <a:t>glass.html</a:t>
            </a:r>
            <a:endParaRPr lang="en-US" baseline="0" dirty="0" smtClean="0"/>
          </a:p>
        </p:txBody>
      </p:sp>
      <p:sp>
        <p:nvSpPr>
          <p:cNvPr id="4" name="Slide Number Placeholder 3"/>
          <p:cNvSpPr>
            <a:spLocks noGrp="1"/>
          </p:cNvSpPr>
          <p:nvPr>
            <p:ph type="sldNum" sz="quarter" idx="10"/>
          </p:nvPr>
        </p:nvSpPr>
        <p:spPr/>
        <p:txBody>
          <a:bodyPr/>
          <a:lstStyle/>
          <a:p>
            <a:fld id="{00F6B30C-4948-AC4E-A971-35152792416C}" type="slidenum">
              <a:rPr lang="en-US" smtClean="0"/>
              <a:pPr/>
              <a:t>3</a:t>
            </a:fld>
            <a:endParaRPr lang="en-US"/>
          </a:p>
        </p:txBody>
      </p:sp>
    </p:spTree>
    <p:extLst>
      <p:ext uri="{BB962C8B-B14F-4D97-AF65-F5344CB8AC3E}">
        <p14:creationId xmlns:p14="http://schemas.microsoft.com/office/powerpoint/2010/main" val="2294673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OF SLIDE:</a:t>
            </a:r>
          </a:p>
          <a:p>
            <a:r>
              <a:rPr lang="en-US" baseline="0" dirty="0" smtClean="0"/>
              <a:t>This slide is part of a “engage” activity (scenario 1) where students will arrange sentence strips to create a process that may generate an oil reservoir.</a:t>
            </a:r>
          </a:p>
          <a:p>
            <a:endParaRPr lang="en-US" baseline="0" dirty="0" smtClean="0"/>
          </a:p>
          <a:p>
            <a:r>
              <a:rPr lang="en-US" baseline="0" dirty="0" smtClean="0"/>
              <a:t>CONTENT:</a:t>
            </a:r>
          </a:p>
          <a:p>
            <a:r>
              <a:rPr lang="en-US" baseline="0" dirty="0" smtClean="0"/>
              <a:t>Students will work in groups to arrange the correct process.  An example of a successful process might be:  “Photosynthetic material falls to the bottom of a swamp” </a:t>
            </a:r>
            <a:r>
              <a:rPr lang="en-US" baseline="0" dirty="0" smtClean="0">
                <a:sym typeface="Wingdings"/>
              </a:rPr>
              <a:t> “Mud covers the bottom of a swamp”  “An anoxic environment is created”  “Impervious stone covers layers beneath it”    “Pressure builds up”    “Heat builds up between 80-120 degrees C”    “Hundreds of millions of years pass…”</a:t>
            </a:r>
            <a:endParaRPr lang="en-US" dirty="0" smtClean="0"/>
          </a:p>
          <a:p>
            <a:endParaRPr lang="en-US" dirty="0" smtClean="0"/>
          </a:p>
          <a:p>
            <a:r>
              <a:rPr lang="en-US" dirty="0" smtClean="0"/>
              <a:t>Important details</a:t>
            </a:r>
            <a:r>
              <a:rPr lang="en-US" baseline="0" dirty="0" smtClean="0"/>
              <a:t> are that there is an anoxic environment, a temperature between </a:t>
            </a:r>
            <a:r>
              <a:rPr lang="en-US" dirty="0" smtClean="0"/>
              <a:t>80-120 degrees C, and a non-porous</a:t>
            </a:r>
            <a:r>
              <a:rPr lang="en-US" baseline="0" dirty="0" smtClean="0"/>
              <a:t> capping stone to trap the oil.</a:t>
            </a:r>
          </a:p>
          <a:p>
            <a:endParaRPr lang="en-US" baseline="0" dirty="0" smtClean="0"/>
          </a:p>
          <a:p>
            <a:endParaRPr lang="en-US" baseline="0" dirty="0" smtClean="0"/>
          </a:p>
          <a:p>
            <a:r>
              <a:rPr lang="en-US" baseline="0" dirty="0" smtClean="0"/>
              <a:t>PHOTO CREDIT:  A photo of a gusher erupting in Oil City, Pennsylvania, 1899. http://</a:t>
            </a:r>
            <a:r>
              <a:rPr lang="en-US" baseline="0" dirty="0" err="1" smtClean="0"/>
              <a:t>commons.wikimedia.org</a:t>
            </a:r>
            <a:r>
              <a:rPr lang="en-US" baseline="0" dirty="0" smtClean="0"/>
              <a:t>/wiki/File:Gusher,_Oil_City,_Pennsylvania_1899_cph.3b14492.jpg</a:t>
            </a:r>
            <a:endParaRPr lang="en-US" dirty="0"/>
          </a:p>
        </p:txBody>
      </p:sp>
      <p:sp>
        <p:nvSpPr>
          <p:cNvPr id="4" name="Slide Number Placeholder 3"/>
          <p:cNvSpPr>
            <a:spLocks noGrp="1"/>
          </p:cNvSpPr>
          <p:nvPr>
            <p:ph type="sldNum" sz="quarter" idx="10"/>
          </p:nvPr>
        </p:nvSpPr>
        <p:spPr/>
        <p:txBody>
          <a:bodyPr/>
          <a:lstStyle/>
          <a:p>
            <a:fld id="{00F6B30C-4948-AC4E-A971-35152792416C}" type="slidenum">
              <a:rPr lang="en-US" smtClean="0"/>
              <a:pPr/>
              <a:t>4</a:t>
            </a:fld>
            <a:endParaRPr lang="en-US"/>
          </a:p>
        </p:txBody>
      </p:sp>
    </p:spTree>
    <p:extLst>
      <p:ext uri="{BB962C8B-B14F-4D97-AF65-F5344CB8AC3E}">
        <p14:creationId xmlns:p14="http://schemas.microsoft.com/office/powerpoint/2010/main" val="70387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OF SLIDE:</a:t>
            </a:r>
          </a:p>
          <a:p>
            <a:r>
              <a:rPr lang="en-US" dirty="0" smtClean="0"/>
              <a:t>This</a:t>
            </a:r>
            <a:r>
              <a:rPr lang="en-US" baseline="0" dirty="0" smtClean="0"/>
              <a:t> slide is a visual aid to the storyboard the students created just before in scenario 1.</a:t>
            </a:r>
          </a:p>
          <a:p>
            <a:endParaRPr lang="en-US" dirty="0" smtClean="0"/>
          </a:p>
          <a:p>
            <a:r>
              <a:rPr lang="en-US" dirty="0" smtClean="0"/>
              <a:t>CONTENT:</a:t>
            </a:r>
          </a:p>
          <a:p>
            <a:r>
              <a:rPr lang="en-US" dirty="0" smtClean="0"/>
              <a:t>This is intended</a:t>
            </a:r>
            <a:r>
              <a:rPr lang="en-US" baseline="0" dirty="0" smtClean="0"/>
              <a:t> to be an interactive slide making use of the Promethean Board.  </a:t>
            </a:r>
            <a:r>
              <a:rPr lang="en-US" dirty="0" smtClean="0"/>
              <a:t>Have students move the Biological Material, Mud,</a:t>
            </a:r>
            <a:r>
              <a:rPr lang="en-US" baseline="0" dirty="0" smtClean="0"/>
              <a:t> and Capping Rock pictures from the left side to the right side.  They will be “building” the oil creation process they described in their storyboard.  As they move them over, they “unlock” achievements such as pressure (after a few pictures of mud go on) then heat (after a few more go on).  The teacher can move pressure, then heat over into the right hand side.  In order to make an oil reservoir, students must have pressure and heat, then request time and no oxygen.  Oil will be created under the capping rock (the teacher can move the oil box over at the appropriate time).</a:t>
            </a:r>
          </a:p>
          <a:p>
            <a:endParaRPr lang="en-US" baseline="0" dirty="0" smtClean="0"/>
          </a:p>
          <a:p>
            <a:r>
              <a:rPr lang="en-US" dirty="0" smtClean="0"/>
              <a:t>PHOTO CREDIT:</a:t>
            </a:r>
            <a:r>
              <a:rPr lang="en-US" baseline="0" dirty="0" smtClean="0"/>
              <a:t>  </a:t>
            </a:r>
          </a:p>
          <a:p>
            <a:r>
              <a:rPr lang="en-US" baseline="0" dirty="0" smtClean="0"/>
              <a:t>Wolf River Swamp, Northern Mississippi - http://</a:t>
            </a:r>
            <a:r>
              <a:rPr lang="en-US" baseline="0" dirty="0" err="1" smtClean="0"/>
              <a:t>commons.wikimedia.org</a:t>
            </a:r>
            <a:r>
              <a:rPr lang="en-US" baseline="0" dirty="0" smtClean="0"/>
              <a:t>/wiki/</a:t>
            </a:r>
            <a:r>
              <a:rPr lang="en-US" baseline="0" dirty="0" err="1" smtClean="0"/>
              <a:t>File:Wolf-River-swamp-North-Mississippi.jpg</a:t>
            </a:r>
            <a:endParaRPr lang="en-US" baseline="0" dirty="0" smtClean="0"/>
          </a:p>
          <a:p>
            <a:r>
              <a:rPr lang="en-US" baseline="0" dirty="0" smtClean="0"/>
              <a:t>Mud – http://</a:t>
            </a:r>
            <a:r>
              <a:rPr lang="en-US" baseline="0" dirty="0" err="1" smtClean="0"/>
              <a:t>commons.wikimedia.org</a:t>
            </a:r>
            <a:r>
              <a:rPr lang="en-US" baseline="0" dirty="0" smtClean="0"/>
              <a:t>/wiki/</a:t>
            </a:r>
            <a:r>
              <a:rPr lang="en-US" baseline="0" dirty="0" err="1" smtClean="0"/>
              <a:t>File:Mud_closeup.jpg</a:t>
            </a:r>
            <a:endParaRPr lang="en-US" baseline="0" dirty="0" smtClean="0"/>
          </a:p>
          <a:p>
            <a:r>
              <a:rPr lang="en-US" baseline="0" dirty="0" smtClean="0"/>
              <a:t>Capping Rock - http://</a:t>
            </a:r>
            <a:r>
              <a:rPr lang="en-US" baseline="0" dirty="0" err="1" smtClean="0"/>
              <a:t>www.edupic.net</a:t>
            </a:r>
            <a:r>
              <a:rPr lang="en-US" baseline="0" dirty="0" smtClean="0"/>
              <a:t>/Images/Biomes/layered_rock303.JPG</a:t>
            </a:r>
          </a:p>
          <a:p>
            <a:r>
              <a:rPr lang="en-US" baseline="0" dirty="0" smtClean="0"/>
              <a:t>O2 – No photo credit</a:t>
            </a:r>
          </a:p>
          <a:p>
            <a:r>
              <a:rPr lang="en-US" baseline="0" dirty="0" smtClean="0"/>
              <a:t>Pressure dial - http://</a:t>
            </a:r>
            <a:r>
              <a:rPr lang="en-US" baseline="0" dirty="0" err="1" smtClean="0"/>
              <a:t>personalexcellence.co</a:t>
            </a:r>
            <a:r>
              <a:rPr lang="en-US" baseline="0" dirty="0" smtClean="0"/>
              <a:t>/blog/high-pressure/</a:t>
            </a:r>
          </a:p>
          <a:p>
            <a:r>
              <a:rPr lang="en-US" baseline="0" dirty="0" smtClean="0"/>
              <a:t>Flames - http://</a:t>
            </a:r>
            <a:r>
              <a:rPr lang="en-US" baseline="0" dirty="0" err="1" smtClean="0"/>
              <a:t>richmondhillgachiropractor.com</a:t>
            </a:r>
            <a:r>
              <a:rPr lang="en-US" baseline="0" dirty="0" smtClean="0"/>
              <a:t>/2012/03/12/should-</a:t>
            </a:r>
            <a:r>
              <a:rPr lang="en-US" baseline="0" dirty="0" err="1" smtClean="0"/>
              <a:t>i</a:t>
            </a:r>
            <a:r>
              <a:rPr lang="en-US" baseline="0" dirty="0" smtClean="0"/>
              <a:t>-use-heat-or-ice-on-my-back-for-pain/</a:t>
            </a:r>
          </a:p>
          <a:p>
            <a:r>
              <a:rPr lang="en-US" baseline="0" dirty="0" smtClean="0"/>
              <a:t>Hourglass - http://</a:t>
            </a:r>
            <a:r>
              <a:rPr lang="en-US" baseline="0" dirty="0" err="1" smtClean="0"/>
              <a:t>iraninewyorker.blogspot.com</a:t>
            </a:r>
            <a:r>
              <a:rPr lang="en-US" baseline="0" dirty="0" smtClean="0"/>
              <a:t>/2011/11/my-life-hour-</a:t>
            </a:r>
            <a:r>
              <a:rPr lang="en-US" baseline="0" dirty="0" err="1" smtClean="0"/>
              <a:t>glass.html</a:t>
            </a:r>
            <a:endParaRPr lang="en-US" baseline="0" dirty="0" smtClean="0"/>
          </a:p>
          <a:p>
            <a:r>
              <a:rPr lang="en-US" baseline="0" dirty="0" smtClean="0"/>
              <a:t>Oil – No photo credit</a:t>
            </a:r>
          </a:p>
          <a:p>
            <a:endParaRPr lang="en-US" dirty="0"/>
          </a:p>
        </p:txBody>
      </p:sp>
      <p:sp>
        <p:nvSpPr>
          <p:cNvPr id="4" name="Slide Number Placeholder 3"/>
          <p:cNvSpPr>
            <a:spLocks noGrp="1"/>
          </p:cNvSpPr>
          <p:nvPr>
            <p:ph type="sldNum" sz="quarter" idx="10"/>
          </p:nvPr>
        </p:nvSpPr>
        <p:spPr/>
        <p:txBody>
          <a:bodyPr/>
          <a:lstStyle/>
          <a:p>
            <a:fld id="{00F6B30C-4948-AC4E-A971-35152792416C}" type="slidenum">
              <a:rPr lang="en-US" smtClean="0"/>
              <a:pPr/>
              <a:t>5</a:t>
            </a:fld>
            <a:endParaRPr lang="en-US"/>
          </a:p>
        </p:txBody>
      </p:sp>
    </p:spTree>
    <p:extLst>
      <p:ext uri="{BB962C8B-B14F-4D97-AF65-F5344CB8AC3E}">
        <p14:creationId xmlns:p14="http://schemas.microsoft.com/office/powerpoint/2010/main" val="2294673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OF SLIDE:</a:t>
            </a:r>
          </a:p>
          <a:p>
            <a:r>
              <a:rPr lang="en-US" baseline="0" dirty="0" smtClean="0"/>
              <a:t>This slide is part of a “engage” activity (scenario 2) where students will arrange sentence strips to create a process that may generate an oil, but not a reservoir.</a:t>
            </a:r>
          </a:p>
          <a:p>
            <a:endParaRPr lang="en-US" baseline="0" dirty="0" smtClean="0"/>
          </a:p>
          <a:p>
            <a:r>
              <a:rPr lang="en-US" baseline="0" dirty="0" smtClean="0"/>
              <a:t>CONTENT:</a:t>
            </a:r>
          </a:p>
          <a:p>
            <a:r>
              <a:rPr lang="en-US" baseline="0" dirty="0" smtClean="0"/>
              <a:t>Students will work in groups to arrange the correct process.  An example of a successful process might be:  “Photosynthetic material falls to the bottom of a swamp” </a:t>
            </a:r>
            <a:r>
              <a:rPr lang="en-US" baseline="0" dirty="0" smtClean="0">
                <a:sym typeface="Wingdings"/>
              </a:rPr>
              <a:t> “Mud covers the bottom of a swamp”  “An anoxic environment is created”   “Pressure builds up”    “Heat builds up between 80-120 degrees C”    “Hundreds of millions of years pass…”</a:t>
            </a:r>
            <a:endParaRPr lang="en-US" dirty="0" smtClean="0"/>
          </a:p>
          <a:p>
            <a:endParaRPr lang="en-US" dirty="0" smtClean="0"/>
          </a:p>
          <a:p>
            <a:r>
              <a:rPr lang="en-US" dirty="0" smtClean="0"/>
              <a:t>Important details</a:t>
            </a:r>
            <a:r>
              <a:rPr lang="en-US" baseline="0" dirty="0" smtClean="0"/>
              <a:t> are that there is an anoxic environment, a temperature between </a:t>
            </a:r>
            <a:r>
              <a:rPr lang="en-US" dirty="0" smtClean="0"/>
              <a:t>80-120 degrees C, but WITHOUT a non-porous</a:t>
            </a:r>
            <a:r>
              <a:rPr lang="en-US" baseline="0" dirty="0" smtClean="0"/>
              <a:t> capping stone to trap the oil.</a:t>
            </a:r>
          </a:p>
          <a:p>
            <a:endParaRPr lang="en-US" baseline="0" dirty="0" smtClean="0"/>
          </a:p>
          <a:p>
            <a:endParaRPr lang="en-US" dirty="0" smtClean="0"/>
          </a:p>
          <a:p>
            <a:r>
              <a:rPr lang="en-US" dirty="0" smtClean="0"/>
              <a:t>PHOTO</a:t>
            </a:r>
            <a:r>
              <a:rPr lang="en-US" baseline="0" dirty="0" smtClean="0"/>
              <a:t> CREDIT:  Oil well in the </a:t>
            </a:r>
            <a:r>
              <a:rPr lang="en-US" baseline="0" dirty="0" err="1" smtClean="0"/>
              <a:t>Yuha</a:t>
            </a:r>
            <a:r>
              <a:rPr lang="en-US" baseline="0" dirty="0" smtClean="0"/>
              <a:t> Desert, California. http://photography-on-</a:t>
            </a:r>
            <a:r>
              <a:rPr lang="en-US" baseline="0" dirty="0" err="1" smtClean="0"/>
              <a:t>the.net</a:t>
            </a:r>
            <a:r>
              <a:rPr lang="en-US" baseline="0" dirty="0" smtClean="0"/>
              <a:t>/forum/</a:t>
            </a:r>
            <a:r>
              <a:rPr lang="en-US" baseline="0" dirty="0" err="1" smtClean="0"/>
              <a:t>showthread.php?t</a:t>
            </a:r>
            <a:r>
              <a:rPr lang="en-US" baseline="0" dirty="0" smtClean="0"/>
              <a:t>=1104419</a:t>
            </a:r>
            <a:endParaRPr lang="en-US" dirty="0"/>
          </a:p>
        </p:txBody>
      </p:sp>
      <p:sp>
        <p:nvSpPr>
          <p:cNvPr id="4" name="Slide Number Placeholder 3"/>
          <p:cNvSpPr>
            <a:spLocks noGrp="1"/>
          </p:cNvSpPr>
          <p:nvPr>
            <p:ph type="sldNum" sz="quarter" idx="10"/>
          </p:nvPr>
        </p:nvSpPr>
        <p:spPr/>
        <p:txBody>
          <a:bodyPr/>
          <a:lstStyle/>
          <a:p>
            <a:fld id="{00F6B30C-4948-AC4E-A971-35152792416C}" type="slidenum">
              <a:rPr lang="en-US" smtClean="0"/>
              <a:pPr/>
              <a:t>6</a:t>
            </a:fld>
            <a:endParaRPr lang="en-US"/>
          </a:p>
        </p:txBody>
      </p:sp>
    </p:spTree>
    <p:extLst>
      <p:ext uri="{BB962C8B-B14F-4D97-AF65-F5344CB8AC3E}">
        <p14:creationId xmlns:p14="http://schemas.microsoft.com/office/powerpoint/2010/main" val="4140416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OF SLIDE:</a:t>
            </a:r>
          </a:p>
          <a:p>
            <a:r>
              <a:rPr lang="en-US" dirty="0" smtClean="0"/>
              <a:t>This</a:t>
            </a:r>
            <a:r>
              <a:rPr lang="en-US" baseline="0" dirty="0" smtClean="0"/>
              <a:t> slide is a visual aid to the storyboard the students created just before in scenario 2.</a:t>
            </a:r>
          </a:p>
          <a:p>
            <a:endParaRPr lang="en-US" dirty="0" smtClean="0"/>
          </a:p>
          <a:p>
            <a:r>
              <a:rPr lang="en-US" dirty="0" smtClean="0"/>
              <a:t>CONTENT:</a:t>
            </a:r>
          </a:p>
          <a:p>
            <a:r>
              <a:rPr lang="en-US" dirty="0" smtClean="0"/>
              <a:t>This is intended</a:t>
            </a:r>
            <a:r>
              <a:rPr lang="en-US" baseline="0" dirty="0" smtClean="0"/>
              <a:t> to be an interactive slide making use of the Promethean Board.  </a:t>
            </a:r>
            <a:r>
              <a:rPr lang="en-US" dirty="0" smtClean="0"/>
              <a:t>Have students move the Biological Material, Mud,</a:t>
            </a:r>
            <a:r>
              <a:rPr lang="en-US" baseline="0" dirty="0" smtClean="0"/>
              <a:t> and Capping Rock pictures from the left side to the right side.  They will be “building” the oil creation process they described in their storyboard.  As they move them over, they “unlock” achievements such as pressure (after a few pictures of mud go on) then heat (after a few more go on).  The teacher can move pressure, then heat over into the right hand side.  In order to make an oil reservoir, students must have pressure and heat, then request time and no oxygen.  Oil will be created, but with no capping rock, it will not form a reservoir.</a:t>
            </a:r>
          </a:p>
          <a:p>
            <a:endParaRPr lang="en-US" baseline="0" dirty="0" smtClean="0"/>
          </a:p>
          <a:p>
            <a:r>
              <a:rPr lang="en-US" dirty="0" smtClean="0"/>
              <a:t>PHOTO CREDIT:</a:t>
            </a:r>
            <a:r>
              <a:rPr lang="en-US" baseline="0" dirty="0" smtClean="0"/>
              <a:t>  </a:t>
            </a:r>
          </a:p>
          <a:p>
            <a:r>
              <a:rPr lang="en-US" baseline="0" dirty="0" smtClean="0"/>
              <a:t>Wolf River Swamp, Northern Mississippi - http://</a:t>
            </a:r>
            <a:r>
              <a:rPr lang="en-US" baseline="0" dirty="0" err="1" smtClean="0"/>
              <a:t>commons.wikimedia.org</a:t>
            </a:r>
            <a:r>
              <a:rPr lang="en-US" baseline="0" dirty="0" smtClean="0"/>
              <a:t>/wiki/</a:t>
            </a:r>
            <a:r>
              <a:rPr lang="en-US" baseline="0" dirty="0" err="1" smtClean="0"/>
              <a:t>File:Wolf-River-swamp-North-Mississippi.jpg</a:t>
            </a:r>
            <a:endParaRPr lang="en-US" baseline="0" dirty="0" smtClean="0"/>
          </a:p>
          <a:p>
            <a:r>
              <a:rPr lang="en-US" baseline="0" dirty="0" smtClean="0"/>
              <a:t>Mud – http://</a:t>
            </a:r>
            <a:r>
              <a:rPr lang="en-US" baseline="0" dirty="0" err="1" smtClean="0"/>
              <a:t>commons.wikimedia.org</a:t>
            </a:r>
            <a:r>
              <a:rPr lang="en-US" baseline="0" dirty="0" smtClean="0"/>
              <a:t>/wiki/</a:t>
            </a:r>
            <a:r>
              <a:rPr lang="en-US" baseline="0" dirty="0" err="1" smtClean="0"/>
              <a:t>File:Mud_closeup.jpg</a:t>
            </a:r>
            <a:endParaRPr lang="en-US" baseline="0" dirty="0" smtClean="0"/>
          </a:p>
          <a:p>
            <a:r>
              <a:rPr lang="en-US" baseline="0" dirty="0" smtClean="0"/>
              <a:t>Capping Rock - http://</a:t>
            </a:r>
            <a:r>
              <a:rPr lang="en-US" baseline="0" dirty="0" err="1" smtClean="0"/>
              <a:t>www.edupic.net</a:t>
            </a:r>
            <a:r>
              <a:rPr lang="en-US" baseline="0" dirty="0" smtClean="0"/>
              <a:t>/Images/Biomes/layered_rock303.JPG</a:t>
            </a:r>
          </a:p>
          <a:p>
            <a:r>
              <a:rPr lang="en-US" baseline="0" dirty="0" smtClean="0"/>
              <a:t>O2 – No photo credit</a:t>
            </a:r>
          </a:p>
          <a:p>
            <a:r>
              <a:rPr lang="en-US" baseline="0" dirty="0" smtClean="0"/>
              <a:t>Pressure dial - http://</a:t>
            </a:r>
            <a:r>
              <a:rPr lang="en-US" baseline="0" dirty="0" err="1" smtClean="0"/>
              <a:t>personalexcellence.co</a:t>
            </a:r>
            <a:r>
              <a:rPr lang="en-US" baseline="0" dirty="0" smtClean="0"/>
              <a:t>/blog/high-pressure/</a:t>
            </a:r>
          </a:p>
          <a:p>
            <a:r>
              <a:rPr lang="en-US" baseline="0" dirty="0" smtClean="0"/>
              <a:t>Flames - http://</a:t>
            </a:r>
            <a:r>
              <a:rPr lang="en-US" baseline="0" dirty="0" err="1" smtClean="0"/>
              <a:t>richmondhillgachiropractor.com</a:t>
            </a:r>
            <a:r>
              <a:rPr lang="en-US" baseline="0" dirty="0" smtClean="0"/>
              <a:t>/2012/03/12/should-</a:t>
            </a:r>
            <a:r>
              <a:rPr lang="en-US" baseline="0" dirty="0" err="1" smtClean="0"/>
              <a:t>i</a:t>
            </a:r>
            <a:r>
              <a:rPr lang="en-US" baseline="0" dirty="0" smtClean="0"/>
              <a:t>-use-heat-or-ice-on-my-back-for-pain/</a:t>
            </a:r>
          </a:p>
          <a:p>
            <a:r>
              <a:rPr lang="en-US" baseline="0" dirty="0" smtClean="0"/>
              <a:t>Hourglass - http://</a:t>
            </a:r>
            <a:r>
              <a:rPr lang="en-US" baseline="0" dirty="0" err="1" smtClean="0"/>
              <a:t>iraninewyorker.blogspot.com</a:t>
            </a:r>
            <a:r>
              <a:rPr lang="en-US" baseline="0" dirty="0" smtClean="0"/>
              <a:t>/2011/11/my-life-hour-</a:t>
            </a:r>
            <a:r>
              <a:rPr lang="en-US" baseline="0" dirty="0" err="1" smtClean="0"/>
              <a:t>glass.html</a:t>
            </a:r>
            <a:endParaRPr lang="en-US" baseline="0" dirty="0" smtClean="0"/>
          </a:p>
          <a:p>
            <a:r>
              <a:rPr lang="en-US" baseline="0" dirty="0" smtClean="0"/>
              <a:t>Oil – No photo credit</a:t>
            </a:r>
          </a:p>
          <a:p>
            <a:endParaRPr lang="en-US" dirty="0"/>
          </a:p>
        </p:txBody>
      </p:sp>
      <p:sp>
        <p:nvSpPr>
          <p:cNvPr id="4" name="Slide Number Placeholder 3"/>
          <p:cNvSpPr>
            <a:spLocks noGrp="1"/>
          </p:cNvSpPr>
          <p:nvPr>
            <p:ph type="sldNum" sz="quarter" idx="10"/>
          </p:nvPr>
        </p:nvSpPr>
        <p:spPr/>
        <p:txBody>
          <a:bodyPr/>
          <a:lstStyle/>
          <a:p>
            <a:fld id="{00F6B30C-4948-AC4E-A971-35152792416C}" type="slidenum">
              <a:rPr lang="en-US" smtClean="0"/>
              <a:pPr/>
              <a:t>7</a:t>
            </a:fld>
            <a:endParaRPr lang="en-US"/>
          </a:p>
        </p:txBody>
      </p:sp>
    </p:spTree>
    <p:extLst>
      <p:ext uri="{BB962C8B-B14F-4D97-AF65-F5344CB8AC3E}">
        <p14:creationId xmlns:p14="http://schemas.microsoft.com/office/powerpoint/2010/main" val="229467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OF SLIDE:</a:t>
            </a:r>
          </a:p>
          <a:p>
            <a:r>
              <a:rPr lang="en-US" baseline="0" dirty="0" smtClean="0"/>
              <a:t>This slide is part of a “engage” activity (scenario 3) where students will arrange sentence strips to create a process that will generate rock, but no oil.</a:t>
            </a:r>
          </a:p>
          <a:p>
            <a:endParaRPr lang="en-US" baseline="0" dirty="0" smtClean="0"/>
          </a:p>
          <a:p>
            <a:r>
              <a:rPr lang="en-US" baseline="0" dirty="0" smtClean="0"/>
              <a:t>CONTENT:</a:t>
            </a:r>
          </a:p>
          <a:p>
            <a:r>
              <a:rPr lang="en-US" baseline="0" dirty="0" smtClean="0"/>
              <a:t>Students will work in groups to arrange the correct process.  An example of a successful process might be:  “Photosynthetic material falls to the bottom of a swamp” </a:t>
            </a:r>
            <a:r>
              <a:rPr lang="en-US" baseline="0" dirty="0" smtClean="0">
                <a:sym typeface="Wingdings"/>
              </a:rPr>
              <a:t> “Mud covers the bottom of a swamp”   “Pressure builds up”    “Heat builds up between 80-120 degrees C”    “Hundreds of millions of years pass…”  In this process, there is oxygen, which decomposes the biological material.</a:t>
            </a:r>
          </a:p>
          <a:p>
            <a:endParaRPr lang="en-US" baseline="0" dirty="0" smtClean="0">
              <a:sym typeface="Wingdings"/>
            </a:endParaRPr>
          </a:p>
          <a:p>
            <a:r>
              <a:rPr lang="en-US" baseline="0" dirty="0" smtClean="0">
                <a:sym typeface="Wingdings"/>
              </a:rPr>
              <a:t>Another example might be:  “Mud covers the bottom of a swamp”   “An anoxic environment is created”    “Pressure builds up”    “Heat builds up between 80-120 degrees C”    “Hundreds of millions of years pass…”   In this process, there is no biological material.</a:t>
            </a:r>
          </a:p>
          <a:p>
            <a:endParaRPr lang="en-US" baseline="0" dirty="0" smtClean="0">
              <a:sym typeface="Wingdings"/>
            </a:endParaRPr>
          </a:p>
          <a:p>
            <a:r>
              <a:rPr lang="en-US" baseline="0" dirty="0" smtClean="0">
                <a:sym typeface="Wingdings"/>
              </a:rPr>
              <a:t>Also, the heat might be too low, creating </a:t>
            </a:r>
            <a:r>
              <a:rPr lang="en-US" baseline="0" dirty="0" err="1" smtClean="0">
                <a:sym typeface="Wingdings"/>
              </a:rPr>
              <a:t>kerogen</a:t>
            </a:r>
            <a:r>
              <a:rPr lang="en-US" baseline="0" dirty="0" smtClean="0">
                <a:sym typeface="Wingdings"/>
              </a:rPr>
              <a:t> instead of oil.</a:t>
            </a:r>
            <a:endParaRPr lang="en-US" dirty="0" smtClean="0"/>
          </a:p>
          <a:p>
            <a:endParaRPr lang="en-US" dirty="0" smtClean="0"/>
          </a:p>
          <a:p>
            <a:endParaRPr lang="en-US" baseline="0" dirty="0" smtClean="0"/>
          </a:p>
          <a:p>
            <a:r>
              <a:rPr lang="en-US" baseline="0" dirty="0" smtClean="0"/>
              <a:t>PHOTO CREDIT:  Sedimentary Sandstone  http://</a:t>
            </a:r>
            <a:r>
              <a:rPr lang="en-US" baseline="0" dirty="0" err="1" smtClean="0"/>
              <a:t>commons.wikimedia.org</a:t>
            </a:r>
            <a:r>
              <a:rPr lang="en-US" baseline="0" dirty="0" smtClean="0"/>
              <a:t>/wiki/File:Helgoland_Lummenfelsen_22067.JPG</a:t>
            </a:r>
            <a:endParaRPr lang="en-US" dirty="0"/>
          </a:p>
        </p:txBody>
      </p:sp>
      <p:sp>
        <p:nvSpPr>
          <p:cNvPr id="4" name="Slide Number Placeholder 3"/>
          <p:cNvSpPr>
            <a:spLocks noGrp="1"/>
          </p:cNvSpPr>
          <p:nvPr>
            <p:ph type="sldNum" sz="quarter" idx="10"/>
          </p:nvPr>
        </p:nvSpPr>
        <p:spPr/>
        <p:txBody>
          <a:bodyPr/>
          <a:lstStyle/>
          <a:p>
            <a:fld id="{00F6B30C-4948-AC4E-A971-35152792416C}" type="slidenum">
              <a:rPr lang="en-US" smtClean="0"/>
              <a:pPr/>
              <a:t>8</a:t>
            </a:fld>
            <a:endParaRPr lang="en-US"/>
          </a:p>
        </p:txBody>
      </p:sp>
    </p:spTree>
    <p:extLst>
      <p:ext uri="{BB962C8B-B14F-4D97-AF65-F5344CB8AC3E}">
        <p14:creationId xmlns:p14="http://schemas.microsoft.com/office/powerpoint/2010/main" val="147851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OF SLIDE:</a:t>
            </a:r>
          </a:p>
          <a:p>
            <a:r>
              <a:rPr lang="en-US" dirty="0" smtClean="0"/>
              <a:t>This</a:t>
            </a:r>
            <a:r>
              <a:rPr lang="en-US" baseline="0" dirty="0" smtClean="0"/>
              <a:t> slide is a visual aid to the storyboard the students created just before in scenario 3.</a:t>
            </a:r>
          </a:p>
          <a:p>
            <a:endParaRPr lang="en-US" dirty="0" smtClean="0"/>
          </a:p>
          <a:p>
            <a:r>
              <a:rPr lang="en-US" dirty="0" smtClean="0"/>
              <a:t>CONTENT:</a:t>
            </a:r>
          </a:p>
          <a:p>
            <a:r>
              <a:rPr lang="en-US" dirty="0" smtClean="0"/>
              <a:t>This is intended</a:t>
            </a:r>
            <a:r>
              <a:rPr lang="en-US" baseline="0" dirty="0" smtClean="0"/>
              <a:t> to be an interactive slide making use of the Promethean Board.  </a:t>
            </a:r>
            <a:r>
              <a:rPr lang="en-US" dirty="0" smtClean="0"/>
              <a:t>Have students move the Biological Material, Mud,</a:t>
            </a:r>
            <a:r>
              <a:rPr lang="en-US" baseline="0" dirty="0" smtClean="0"/>
              <a:t> and Capping Rock pictures from the left side to the right side.  They will be “building” the oil creation process they described in their storyboard.  As they move them over, they “unlock” achievements such as pressure (after a few pictures of mud go on) then heat (after a few more go on).  The teacher can move pressure, then heat over into the right hand side.  In order to make an oil reservoir, students must have pressure and heat, then request time and no oxygen.  With no biological material, low temperatures, or an oxygenated environment, oil will not be created (but sedimentary rock will, after layers of mud, pressure and time.)</a:t>
            </a:r>
          </a:p>
          <a:p>
            <a:endParaRPr lang="en-US" baseline="0" dirty="0" smtClean="0"/>
          </a:p>
          <a:p>
            <a:r>
              <a:rPr lang="en-US" dirty="0" smtClean="0"/>
              <a:t>PHOTO CREDIT:</a:t>
            </a:r>
            <a:r>
              <a:rPr lang="en-US" baseline="0" dirty="0" smtClean="0"/>
              <a:t>  </a:t>
            </a:r>
          </a:p>
          <a:p>
            <a:r>
              <a:rPr lang="en-US" baseline="0" dirty="0" smtClean="0"/>
              <a:t>Wolf River Swamp, Northern Mississippi - http://</a:t>
            </a:r>
            <a:r>
              <a:rPr lang="en-US" baseline="0" dirty="0" err="1" smtClean="0"/>
              <a:t>commons.wikimedia.org</a:t>
            </a:r>
            <a:r>
              <a:rPr lang="en-US" baseline="0" dirty="0" smtClean="0"/>
              <a:t>/wiki/</a:t>
            </a:r>
            <a:r>
              <a:rPr lang="en-US" baseline="0" dirty="0" err="1" smtClean="0"/>
              <a:t>File:Wolf-River-swamp-North-Mississippi.jpg</a:t>
            </a:r>
            <a:endParaRPr lang="en-US" baseline="0" dirty="0" smtClean="0"/>
          </a:p>
          <a:p>
            <a:r>
              <a:rPr lang="en-US" baseline="0" dirty="0" smtClean="0"/>
              <a:t>Mud – http://</a:t>
            </a:r>
            <a:r>
              <a:rPr lang="en-US" baseline="0" dirty="0" err="1" smtClean="0"/>
              <a:t>commons.wikimedia.org</a:t>
            </a:r>
            <a:r>
              <a:rPr lang="en-US" baseline="0" dirty="0" smtClean="0"/>
              <a:t>/wiki/</a:t>
            </a:r>
            <a:r>
              <a:rPr lang="en-US" baseline="0" dirty="0" err="1" smtClean="0"/>
              <a:t>File:Mud_closeup.jpg</a:t>
            </a:r>
            <a:endParaRPr lang="en-US" baseline="0" dirty="0" smtClean="0"/>
          </a:p>
          <a:p>
            <a:r>
              <a:rPr lang="en-US" baseline="0" dirty="0" smtClean="0"/>
              <a:t>Capping Rock - http://</a:t>
            </a:r>
            <a:r>
              <a:rPr lang="en-US" baseline="0" dirty="0" err="1" smtClean="0"/>
              <a:t>www.edupic.net</a:t>
            </a:r>
            <a:r>
              <a:rPr lang="en-US" baseline="0" dirty="0" smtClean="0"/>
              <a:t>/Images/Biomes/layered_rock303.JPG</a:t>
            </a:r>
          </a:p>
          <a:p>
            <a:r>
              <a:rPr lang="en-US" baseline="0" dirty="0" smtClean="0"/>
              <a:t>O2 – No photo credit</a:t>
            </a:r>
          </a:p>
          <a:p>
            <a:r>
              <a:rPr lang="en-US" baseline="0" dirty="0" smtClean="0"/>
              <a:t>Pressure dial - http://</a:t>
            </a:r>
            <a:r>
              <a:rPr lang="en-US" baseline="0" dirty="0" err="1" smtClean="0"/>
              <a:t>personalexcellence.co</a:t>
            </a:r>
            <a:r>
              <a:rPr lang="en-US" baseline="0" dirty="0" smtClean="0"/>
              <a:t>/blog/high-pressure/</a:t>
            </a:r>
          </a:p>
          <a:p>
            <a:r>
              <a:rPr lang="en-US" baseline="0" dirty="0" smtClean="0"/>
              <a:t>Flames - http://</a:t>
            </a:r>
            <a:r>
              <a:rPr lang="en-US" baseline="0" dirty="0" err="1" smtClean="0"/>
              <a:t>richmondhillgachiropractor.com</a:t>
            </a:r>
            <a:r>
              <a:rPr lang="en-US" baseline="0" dirty="0" smtClean="0"/>
              <a:t>/2012/03/12/should-</a:t>
            </a:r>
            <a:r>
              <a:rPr lang="en-US" baseline="0" dirty="0" err="1" smtClean="0"/>
              <a:t>i</a:t>
            </a:r>
            <a:r>
              <a:rPr lang="en-US" baseline="0" dirty="0" smtClean="0"/>
              <a:t>-use-heat-or-ice-on-my-back-for-pain/</a:t>
            </a:r>
          </a:p>
          <a:p>
            <a:r>
              <a:rPr lang="en-US" baseline="0" dirty="0" smtClean="0"/>
              <a:t>Hourglass - http://</a:t>
            </a:r>
            <a:r>
              <a:rPr lang="en-US" baseline="0" dirty="0" err="1" smtClean="0"/>
              <a:t>iraninewyorker.blogspot.com</a:t>
            </a:r>
            <a:r>
              <a:rPr lang="en-US" baseline="0" dirty="0" smtClean="0"/>
              <a:t>/2011/11/my-life-hour-</a:t>
            </a:r>
            <a:r>
              <a:rPr lang="en-US" baseline="0" dirty="0" err="1" smtClean="0"/>
              <a:t>glass.html</a:t>
            </a:r>
            <a:endParaRPr lang="en-US" baseline="0" dirty="0" smtClean="0"/>
          </a:p>
          <a:p>
            <a:r>
              <a:rPr lang="en-US" baseline="0" dirty="0" smtClean="0"/>
              <a:t>Rock – No photo credit</a:t>
            </a:r>
          </a:p>
          <a:p>
            <a:endParaRPr lang="en-US" dirty="0"/>
          </a:p>
        </p:txBody>
      </p:sp>
      <p:sp>
        <p:nvSpPr>
          <p:cNvPr id="4" name="Slide Number Placeholder 3"/>
          <p:cNvSpPr>
            <a:spLocks noGrp="1"/>
          </p:cNvSpPr>
          <p:nvPr>
            <p:ph type="sldNum" sz="quarter" idx="10"/>
          </p:nvPr>
        </p:nvSpPr>
        <p:spPr/>
        <p:txBody>
          <a:bodyPr/>
          <a:lstStyle/>
          <a:p>
            <a:fld id="{00F6B30C-4948-AC4E-A971-35152792416C}" type="slidenum">
              <a:rPr lang="en-US" smtClean="0"/>
              <a:pPr/>
              <a:t>9</a:t>
            </a:fld>
            <a:endParaRPr lang="en-US"/>
          </a:p>
        </p:txBody>
      </p:sp>
    </p:spTree>
    <p:extLst>
      <p:ext uri="{BB962C8B-B14F-4D97-AF65-F5344CB8AC3E}">
        <p14:creationId xmlns:p14="http://schemas.microsoft.com/office/powerpoint/2010/main" val="2294673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rgbClr val="8B216A">
              <a:alpha val="50000"/>
            </a:srgb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685800" y="2999232"/>
            <a:ext cx="7772400" cy="3209544"/>
          </a:xfrm>
        </p:spPr>
        <p:txBody>
          <a:bodyPr>
            <a:noAutofit/>
          </a:bodyPr>
          <a:lstStyle>
            <a:lvl1pPr marL="168275" indent="-168275" algn="l">
              <a:buFont typeface="Georgia" pitchFamily="18" charset="0"/>
              <a:buChar char="●"/>
              <a:defRPr kumimoji="0" lang="en-US" sz="2000" kern="1200" dirty="0">
                <a:solidFill>
                  <a:schemeClr val="tx1"/>
                </a:solidFill>
                <a:latin typeface="+mn-lt"/>
                <a:ea typeface="+mn-ea"/>
                <a:cs typeface="+mn-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marL="274320" lvl="0" indent="-274320" algn="l" rtl="0" eaLnBrk="1" latinLnBrk="0" hangingPunct="1">
              <a:spcBef>
                <a:spcPct val="20000"/>
              </a:spcBef>
              <a:buClr>
                <a:srgbClr val="8B216A"/>
              </a:buClr>
              <a:buSzPct val="85000"/>
              <a:buFont typeface="Georgia" pitchFamily="18" charset="0"/>
              <a:buChar char="●"/>
            </a:pPr>
            <a:r>
              <a:rPr kumimoji="0" lang="en-US" dirty="0" smtClean="0"/>
              <a:t>Click to edit Master subtitle style</a:t>
            </a:r>
            <a:endParaRPr kumimoji="0" lang="en-US" dirty="0"/>
          </a:p>
        </p:txBody>
      </p:sp>
      <p:sp>
        <p:nvSpPr>
          <p:cNvPr id="28" name="Date Placeholder 27"/>
          <p:cNvSpPr>
            <a:spLocks noGrp="1"/>
          </p:cNvSpPr>
          <p:nvPr>
            <p:ph type="dt" sz="half" idx="10"/>
          </p:nvPr>
        </p:nvSpPr>
        <p:spPr/>
        <p:txBody>
          <a:bodyPr/>
          <a:lstStyle/>
          <a:p>
            <a:r>
              <a:rPr lang="en-US" smtClean="0"/>
              <a:t>Scripps Classroom Connection</a:t>
            </a:r>
            <a:endParaRPr lang="en-US" dirty="0"/>
          </a:p>
        </p:txBody>
      </p:sp>
      <p:sp>
        <p:nvSpPr>
          <p:cNvPr id="17" name="Footer Placeholder 16"/>
          <p:cNvSpPr>
            <a:spLocks noGrp="1"/>
          </p:cNvSpPr>
          <p:nvPr>
            <p:ph type="ftr" sz="quarter" idx="11"/>
          </p:nvPr>
        </p:nvSpPr>
        <p:spPr/>
        <p:txBody>
          <a:bodyPr/>
          <a:lstStyle>
            <a:lvl1pPr>
              <a:defRPr>
                <a:solidFill>
                  <a:schemeClr val="bg1"/>
                </a:solidFill>
              </a:defRPr>
            </a:lvl1pPr>
          </a:lstStyle>
          <a:p>
            <a:r>
              <a:rPr lang="en-US" dirty="0" smtClean="0"/>
              <a:t>http://earthref.org/SCC</a:t>
            </a:r>
            <a:endParaRPr lang="en-US" dirty="0"/>
          </a:p>
        </p:txBody>
      </p:sp>
      <p:sp>
        <p:nvSpPr>
          <p:cNvPr id="7" name="Straight Connector 6"/>
          <p:cNvSpPr>
            <a:spLocks noChangeShapeType="1"/>
          </p:cNvSpPr>
          <p:nvPr/>
        </p:nvSpPr>
        <p:spPr bwMode="auto">
          <a:xfrm>
            <a:off x="155448" y="2420112"/>
            <a:ext cx="8833104" cy="0"/>
          </a:xfrm>
          <a:prstGeom prst="line">
            <a:avLst/>
          </a:prstGeom>
          <a:noFill/>
          <a:ln w="12700" cap="flat" cmpd="sng" algn="ctr">
            <a:solidFill>
              <a:srgbClr val="8B216A"/>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12700" cap="flat" cmpd="sng" algn="ctr">
            <a:solidFill>
              <a:srgbClr val="8B216A"/>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rgbClr val="8B216A"/>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rgbClr val="8B216A"/>
                </a:solidFill>
              </a:defRPr>
            </a:lvl1pPr>
          </a:lstStyle>
          <a:p>
            <a:fld id="{2754ED01-E2A0-4C1E-8E21-014B99041579}"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rgbClr val="8B216A"/>
                </a:solidFill>
              </a:defRPr>
            </a:lvl1pPr>
          </a:lstStyle>
          <a:p>
            <a:r>
              <a:rPr kumimoji="0" lang="en-US" dirty="0"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rgbClr val="8B216A">
              <a:alpha val="50000"/>
            </a:srgb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778785"/>
          </a:xfrm>
          <a:prstGeom prst="rect">
            <a:avLst/>
          </a:prstGeom>
          <a:solidFill>
            <a:srgbClr val="8B216A">
              <a:alpha val="75000"/>
            </a:srgb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12700" cap="flat" cmpd="sng" algn="ctr">
            <a:solidFill>
              <a:srgbClr val="8B216A"/>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2700" cap="flat" cmpd="sng" algn="ctr">
            <a:solidFill>
              <a:srgbClr val="8B216A"/>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noFill/>
          <a:ln w="50800" cap="rnd" cmpd="dbl" algn="ctr">
            <a:solidFill>
              <a:srgbClr val="8B216A"/>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rgbClr val="8B216A"/>
                </a:solidFill>
              </a:defRPr>
            </a:lvl1pPr>
          </a:lstStyle>
          <a:p>
            <a:fld id="{2754ED01-E2A0-4C1E-8E21-014B99041579}"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rgbClr val="8B216A">
              <a:alpha val="50000"/>
            </a:srgb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lvl1pPr marL="0" marR="0" indent="0" algn="r" defTabSz="457200" rtl="0" eaLnBrk="1" fontAlgn="auto" latinLnBrk="0" hangingPunct="1">
              <a:lnSpc>
                <a:spcPct val="100000"/>
              </a:lnSpc>
              <a:spcBef>
                <a:spcPts val="0"/>
              </a:spcBef>
              <a:spcAft>
                <a:spcPts val="0"/>
              </a:spcAft>
              <a:buClrTx/>
              <a:buSzTx/>
              <a:buFontTx/>
              <a:buNone/>
              <a:tabLst/>
              <a:defRPr/>
            </a:lvl1pPr>
          </a:lstStyle>
          <a:p>
            <a:r>
              <a:rPr lang="en-US" smtClean="0"/>
              <a:t>Scripps Classroom Connection</a:t>
            </a:r>
            <a:endParaRPr lang="en-US" dirty="0"/>
          </a:p>
        </p:txBody>
      </p:sp>
      <p:sp>
        <p:nvSpPr>
          <p:cNvPr id="6" name="Footer Placeholder 5"/>
          <p:cNvSpPr>
            <a:spLocks noGrp="1"/>
          </p:cNvSpPr>
          <p:nvPr>
            <p:ph type="ftr" sz="quarter" idx="11"/>
          </p:nvPr>
        </p:nvSpPr>
        <p:spPr>
          <a:xfrm>
            <a:off x="301752" y="6410848"/>
            <a:ext cx="3383280" cy="365760"/>
          </a:xfrm>
        </p:spPr>
        <p:txBody>
          <a:bodyPr/>
          <a:lstStyle/>
          <a:p>
            <a:r>
              <a:rPr lang="en-US" dirty="0" smtClean="0"/>
              <a:t>http://earthref.org/SCC</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2700" cap="flat" cmpd="sng" algn="ctr">
            <a:solidFill>
              <a:srgbClr val="8B216A"/>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rgbClr val="8B216A">
              <a:alpha val="50000"/>
            </a:srgb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778785"/>
          </a:xfrm>
          <a:prstGeom prst="rect">
            <a:avLst/>
          </a:prstGeom>
          <a:solidFill>
            <a:srgbClr val="8B216A">
              <a:alpha val="75000"/>
            </a:srgb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12700" cap="flat" cmpd="sng" algn="ctr">
            <a:solidFill>
              <a:srgbClr val="8B216A"/>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rgbClr val="8B216A"/>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699FF66-05F8-374C-B745-6BF8E34BE28D}"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rgbClr val="8B216A">
              <a:alpha val="50000"/>
            </a:srgb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lvl1pPr marL="0" marR="0" indent="0" algn="r" defTabSz="457200" rtl="0" eaLnBrk="1" fontAlgn="auto" latinLnBrk="0" hangingPunct="1">
              <a:lnSpc>
                <a:spcPct val="100000"/>
              </a:lnSpc>
              <a:spcBef>
                <a:spcPts val="0"/>
              </a:spcBef>
              <a:spcAft>
                <a:spcPts val="0"/>
              </a:spcAft>
              <a:buClrTx/>
              <a:buSzTx/>
              <a:buFontTx/>
              <a:buNone/>
              <a:tabLst/>
              <a:defRPr/>
            </a:lvl1pPr>
          </a:lstStyle>
          <a:p>
            <a:r>
              <a:rPr lang="en-US" smtClean="0"/>
              <a:t>Scripps Classroom Connection</a:t>
            </a:r>
            <a:endParaRPr lang="en-US" dirty="0"/>
          </a:p>
        </p:txBody>
      </p:sp>
      <p:sp>
        <p:nvSpPr>
          <p:cNvPr id="6" name="Footer Placeholder 5"/>
          <p:cNvSpPr>
            <a:spLocks noGrp="1"/>
          </p:cNvSpPr>
          <p:nvPr>
            <p:ph type="ftr" sz="quarter" idx="11"/>
          </p:nvPr>
        </p:nvSpPr>
        <p:spPr>
          <a:xfrm>
            <a:off x="301752" y="6410848"/>
            <a:ext cx="3584448" cy="365760"/>
          </a:xfrm>
        </p:spPr>
        <p:txBody>
          <a:bodyPr/>
          <a:lstStyle/>
          <a:p>
            <a:r>
              <a:rPr lang="en-US" dirty="0" smtClean="0"/>
              <a:t>http://earthref.org/SCC</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rgbClr val="8B216A">
              <a:alpha val="70000"/>
            </a:srgb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rgbClr val="8B216A">
              <a:alpha val="50000"/>
            </a:srgb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460208"/>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460208"/>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lvl1pPr marL="0" marR="0" indent="0" algn="r" defTabSz="457200" rtl="0" eaLnBrk="1" fontAlgn="auto" latinLnBrk="0" hangingPunct="1">
              <a:lnSpc>
                <a:spcPct val="100000"/>
              </a:lnSpc>
              <a:spcBef>
                <a:spcPts val="0"/>
              </a:spcBef>
              <a:spcAft>
                <a:spcPts val="0"/>
              </a:spcAft>
              <a:buClrTx/>
              <a:buSzTx/>
              <a:buFontTx/>
              <a:buNone/>
              <a:tabLst/>
              <a:defRPr/>
            </a:lvl1pPr>
          </a:lstStyle>
          <a:p>
            <a:r>
              <a:rPr lang="en-US" smtClean="0"/>
              <a:t>Scripps Classroom Connection</a:t>
            </a:r>
            <a:endParaRPr lang="en-US" dirty="0"/>
          </a:p>
        </p:txBody>
      </p:sp>
      <p:sp>
        <p:nvSpPr>
          <p:cNvPr id="8" name="Footer Placeholder 7"/>
          <p:cNvSpPr>
            <a:spLocks noGrp="1"/>
          </p:cNvSpPr>
          <p:nvPr>
            <p:ph type="ftr" sz="quarter" idx="11"/>
          </p:nvPr>
        </p:nvSpPr>
        <p:spPr>
          <a:xfrm>
            <a:off x="304800" y="6409944"/>
            <a:ext cx="3581400" cy="365760"/>
          </a:xfrm>
        </p:spPr>
        <p:txBody>
          <a:bodyPr/>
          <a:lstStyle/>
          <a:p>
            <a:r>
              <a:rPr lang="en-US" dirty="0" smtClean="0"/>
              <a:t>http://earthref.org/SCC</a:t>
            </a:r>
          </a:p>
        </p:txBody>
      </p:sp>
      <p:sp>
        <p:nvSpPr>
          <p:cNvPr id="15" name="Straight Connector 14"/>
          <p:cNvSpPr>
            <a:spLocks noChangeShapeType="1"/>
          </p:cNvSpPr>
          <p:nvPr/>
        </p:nvSpPr>
        <p:spPr bwMode="auto">
          <a:xfrm>
            <a:off x="152400" y="1280160"/>
            <a:ext cx="8833104" cy="0"/>
          </a:xfrm>
          <a:prstGeom prst="line">
            <a:avLst/>
          </a:prstGeom>
          <a:noFill/>
          <a:ln w="12700" cap="flat" cmpd="sng" algn="ctr">
            <a:solidFill>
              <a:srgbClr val="8B216A"/>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12700" cap="flat" cmpd="sng" algn="ctr">
            <a:solidFill>
              <a:srgbClr val="8B216A"/>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rgbClr val="8B216A"/>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2699FF66-05F8-374C-B745-6BF8E34BE28D}"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2"/>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r>
              <a:rPr lang="en-US" smtClean="0"/>
              <a:t>Scripps Classroom Connection</a:t>
            </a:r>
            <a:endParaRPr lang="en-US" dirty="0"/>
          </a:p>
        </p:txBody>
      </p:sp>
      <p:sp>
        <p:nvSpPr>
          <p:cNvPr id="10" name="Slide Number Placeholder 9"/>
          <p:cNvSpPr>
            <a:spLocks noGrp="1"/>
          </p:cNvSpPr>
          <p:nvPr>
            <p:ph type="sldNum" sz="quarter" idx="11"/>
          </p:nvPr>
        </p:nvSpPr>
        <p:spPr/>
        <p:txBody>
          <a:bodyPr/>
          <a:lstStyle/>
          <a:p>
            <a:fld id="{2699FF66-05F8-374C-B745-6BF8E34BE28D}" type="slidenum">
              <a:rPr lang="en-US" smtClean="0"/>
              <a:pPr/>
              <a:t>‹#›</a:t>
            </a:fld>
            <a:endParaRPr lang="en-US"/>
          </a:p>
        </p:txBody>
      </p:sp>
      <p:sp>
        <p:nvSpPr>
          <p:cNvPr id="11" name="Footer Placeholder 10"/>
          <p:cNvSpPr>
            <a:spLocks noGrp="1"/>
          </p:cNvSpPr>
          <p:nvPr>
            <p:ph type="ftr" sz="quarter" idx="12"/>
          </p:nvPr>
        </p:nvSpPr>
        <p:spPr/>
        <p:txBody>
          <a:bodyPr/>
          <a:lstStyle/>
          <a:p>
            <a:r>
              <a:rPr lang="en-US" dirty="0" smtClean="0"/>
              <a:t>http://earthref.org/SCC</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59488" y="6395473"/>
            <a:ext cx="8830056" cy="309563"/>
          </a:xfrm>
          <a:prstGeom prst="rect">
            <a:avLst/>
          </a:prstGeom>
          <a:solidFill>
            <a:srgbClr val="8B216A">
              <a:alpha val="50000"/>
            </a:srgb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932960" y="6390808"/>
            <a:ext cx="3044952" cy="365760"/>
          </a:xfrm>
          <a:prstGeom prst="rect">
            <a:avLst/>
          </a:prstGeom>
        </p:spPr>
        <p:txBody>
          <a:bodyPr vert="horz"/>
          <a:lstStyle>
            <a:lvl1pPr algn="r" eaLnBrk="1" latinLnBrk="0" hangingPunct="1">
              <a:defRPr kumimoji="0" sz="1400" b="1">
                <a:solidFill>
                  <a:srgbClr val="FFFFFF"/>
                </a:solidFill>
              </a:defRPr>
            </a:lvl1pPr>
          </a:lstStyle>
          <a:p>
            <a:r>
              <a:rPr lang="en-US" dirty="0" smtClean="0"/>
              <a:t>Scripps Classroom Connection</a:t>
            </a:r>
            <a:endParaRPr lang="en-US" dirty="0"/>
          </a:p>
        </p:txBody>
      </p:sp>
      <p:sp>
        <p:nvSpPr>
          <p:cNvPr id="3" name="Footer Placeholder 2"/>
          <p:cNvSpPr>
            <a:spLocks noGrp="1"/>
          </p:cNvSpPr>
          <p:nvPr>
            <p:ph type="ftr" sz="quarter" idx="3"/>
          </p:nvPr>
        </p:nvSpPr>
        <p:spPr>
          <a:xfrm>
            <a:off x="163040" y="6396672"/>
            <a:ext cx="3581400" cy="365760"/>
          </a:xfrm>
          <a:prstGeom prst="rect">
            <a:avLst/>
          </a:prstGeom>
        </p:spPr>
        <p:txBody>
          <a:bodyPr vert="horz"/>
          <a:lstStyle>
            <a:lvl1pPr algn="l" eaLnBrk="1" latinLnBrk="0" hangingPunct="1">
              <a:defRPr kumimoji="0" sz="1200" b="1">
                <a:solidFill>
                  <a:srgbClr val="FFFFFF"/>
                </a:solidFill>
              </a:defRPr>
            </a:lvl1pPr>
          </a:lstStyle>
          <a:p>
            <a:r>
              <a:rPr lang="en-US" dirty="0" smtClean="0"/>
              <a:t>http://earthref.org/SCC</a:t>
            </a:r>
            <a:endParaRPr lang="en-US" dirty="0"/>
          </a:p>
        </p:txBody>
      </p:sp>
      <p:sp>
        <p:nvSpPr>
          <p:cNvPr id="8" name="Rectangle 7"/>
          <p:cNvSpPr>
            <a:spLocks noChangeArrowheads="1"/>
          </p:cNvSpPr>
          <p:nvPr/>
        </p:nvSpPr>
        <p:spPr bwMode="auto">
          <a:xfrm>
            <a:off x="152400" y="155448"/>
            <a:ext cx="8833104" cy="6547104"/>
          </a:xfrm>
          <a:prstGeom prst="rect">
            <a:avLst/>
          </a:prstGeom>
          <a:noFill/>
          <a:ln w="12700" cap="flat" cmpd="sng" algn="ctr">
            <a:solidFill>
              <a:srgbClr val="8B216A"/>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12700" cap="flat" cmpd="sng" algn="ctr">
            <a:solidFill>
              <a:srgbClr val="8B216A"/>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rgbClr val="8B216A"/>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baseline="0">
                <a:solidFill>
                  <a:srgbClr val="8B216A"/>
                </a:solidFill>
              </a:defRPr>
            </a:lvl1pPr>
          </a:lstStyle>
          <a:p>
            <a:fld id="{2699FF66-05F8-374C-B745-6BF8E34BE28D}"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Tree>
  </p:cSld>
  <p:clrMap bg1="lt1" tx1="dk1" bg2="lt2" tx2="dk2" accent1="accent1" accent2="accent2" accent3="accent3" accent4="accent4" accent5="accent5" accent6="accent6" hlink="hlink" folHlink="folHlink"/>
  <p:sldLayoutIdLst>
    <p:sldLayoutId id="2147483730" r:id="rId1"/>
    <p:sldLayoutId id="2147483737" r:id="rId2"/>
    <p:sldLayoutId id="2147483738" r:id="rId3"/>
    <p:sldLayoutId id="2147483734" r:id="rId4"/>
    <p:sldLayoutId id="2147483731" r:id="rId5"/>
  </p:sldLayoutIdLst>
  <p:hf sldNum="0" hdr="0"/>
  <p:txStyles>
    <p:titleStyle>
      <a:lvl1pPr algn="ctr" rtl="0" eaLnBrk="1" latinLnBrk="0" hangingPunct="1">
        <a:spcBef>
          <a:spcPct val="0"/>
        </a:spcBef>
        <a:buNone/>
        <a:defRPr kumimoji="0" sz="3300" kern="1200">
          <a:solidFill>
            <a:srgbClr val="8B216A"/>
          </a:solidFill>
          <a:latin typeface="+mj-lt"/>
          <a:ea typeface="+mj-ea"/>
          <a:cs typeface="+mj-cs"/>
        </a:defRPr>
      </a:lvl1pPr>
    </p:titleStyle>
    <p:bodyStyle>
      <a:lvl1pPr marL="274320" indent="-274320" algn="l" rtl="0" eaLnBrk="1" latinLnBrk="0" hangingPunct="1">
        <a:spcBef>
          <a:spcPct val="20000"/>
        </a:spcBef>
        <a:buClr>
          <a:srgbClr val="8B216A"/>
        </a:buClr>
        <a:buSzPct val="85000"/>
        <a:buFont typeface="Georgia" pitchFamily="18" charset="0"/>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rgbClr val="8B216A"/>
        </a:buClr>
        <a:buSzPct val="85000"/>
        <a:buFont typeface="Georgia" pitchFamily="18" charset="0"/>
        <a:buChar char="●"/>
        <a:defRPr kumimoji="0" sz="2200" kern="1200">
          <a:solidFill>
            <a:schemeClr val="tx1">
              <a:lumMod val="50000"/>
              <a:lumOff val="50000"/>
            </a:schemeClr>
          </a:solidFill>
          <a:latin typeface="+mn-lt"/>
          <a:ea typeface="+mn-ea"/>
          <a:cs typeface="+mn-cs"/>
        </a:defRPr>
      </a:lvl2pPr>
      <a:lvl3pPr marL="822960" indent="-228600" algn="l" rtl="0" eaLnBrk="1" latinLnBrk="0" hangingPunct="1">
        <a:spcBef>
          <a:spcPct val="20000"/>
        </a:spcBef>
        <a:buClr>
          <a:srgbClr val="8B216A"/>
        </a:buClr>
        <a:buSzPct val="85000"/>
        <a:buFont typeface="Georgia" pitchFamily="18" charset="0"/>
        <a:buChar char="●"/>
        <a:defRPr kumimoji="0" sz="2000" kern="1200">
          <a:solidFill>
            <a:schemeClr val="bg2">
              <a:lumMod val="50000"/>
            </a:schemeClr>
          </a:solidFill>
          <a:latin typeface="+mn-lt"/>
          <a:ea typeface="+mn-ea"/>
          <a:cs typeface="+mn-cs"/>
        </a:defRPr>
      </a:lvl3pPr>
      <a:lvl4pPr marL="1097280" indent="-228600" algn="l" rtl="0" eaLnBrk="1" latinLnBrk="0" hangingPunct="1">
        <a:spcBef>
          <a:spcPct val="20000"/>
        </a:spcBef>
        <a:buClr>
          <a:srgbClr val="8B216A"/>
        </a:buClr>
        <a:buSzPct val="85000"/>
        <a:buFont typeface="Georgia" pitchFamily="18" charset="0"/>
        <a:buChar char="●"/>
        <a:defRPr kumimoji="0" sz="1800" kern="1200">
          <a:solidFill>
            <a:schemeClr val="bg2">
              <a:lumMod val="90000"/>
            </a:schemeClr>
          </a:solidFill>
          <a:latin typeface="+mn-lt"/>
          <a:ea typeface="+mn-ea"/>
          <a:cs typeface="+mn-cs"/>
        </a:defRPr>
      </a:lvl4pPr>
      <a:lvl5pPr marL="1371600" indent="-228600" algn="l" rtl="0" eaLnBrk="1" latinLnBrk="0" hangingPunct="1">
        <a:spcBef>
          <a:spcPct val="20000"/>
        </a:spcBef>
        <a:buClr>
          <a:srgbClr val="8B216A"/>
        </a:buClr>
        <a:buSzPct val="85000"/>
        <a:buFont typeface="Georgia" pitchFamily="18" charset="0"/>
        <a:buChar char="●"/>
        <a:defRPr kumimoji="0" sz="1400" kern="1200">
          <a:solidFill>
            <a:schemeClr val="accent5">
              <a:lumMod val="60000"/>
              <a:lumOff val="40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eg"/><Relationship Id="rId5" Type="http://schemas.openxmlformats.org/officeDocument/2006/relationships/image" Target="../media/image12.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6.jpg"/><Relationship Id="rId10" Type="http://schemas.openxmlformats.org/officeDocument/2006/relationships/image" Target="../media/image10.JP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xml"/><Relationship Id="rId5"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eg"/><Relationship Id="rId5" Type="http://schemas.openxmlformats.org/officeDocument/2006/relationships/image" Target="../media/image12.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JP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eg"/><Relationship Id="rId5" Type="http://schemas.openxmlformats.org/officeDocument/2006/relationships/image" Target="../media/image12.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JP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eg"/><Relationship Id="rId5" Type="http://schemas.openxmlformats.org/officeDocument/2006/relationships/image" Target="../media/image12.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5.png"/><Relationship Id="rId10" Type="http://schemas.openxmlformats.org/officeDocument/2006/relationships/image" Target="../media/image10.JP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599" t="32926" r="-1663" b="2176"/>
          <a:stretch/>
        </p:blipFill>
        <p:spPr>
          <a:xfrm>
            <a:off x="163040" y="2441222"/>
            <a:ext cx="8966849" cy="3949587"/>
          </a:xfrm>
          <a:prstGeom prst="rect">
            <a:avLst/>
          </a:prstGeom>
        </p:spPr>
      </p:pic>
      <p:sp>
        <p:nvSpPr>
          <p:cNvPr id="2" name="Title 1"/>
          <p:cNvSpPr>
            <a:spLocks noGrp="1"/>
          </p:cNvSpPr>
          <p:nvPr>
            <p:ph type="ctrTitle"/>
          </p:nvPr>
        </p:nvSpPr>
        <p:spPr>
          <a:xfrm>
            <a:off x="685800" y="381000"/>
            <a:ext cx="7772400" cy="1554480"/>
          </a:xfrm>
        </p:spPr>
        <p:txBody>
          <a:bodyPr anchor="ctr">
            <a:normAutofit/>
          </a:bodyPr>
          <a:lstStyle/>
          <a:p>
            <a:r>
              <a:rPr lang="en-US" sz="5400" dirty="0" smtClean="0"/>
              <a:t>Oil Formation</a:t>
            </a:r>
            <a:endParaRPr lang="en-US" dirty="0"/>
          </a:p>
        </p:txBody>
      </p:sp>
      <p:sp>
        <p:nvSpPr>
          <p:cNvPr id="4" name="Footer Placeholder 3"/>
          <p:cNvSpPr>
            <a:spLocks noGrp="1"/>
          </p:cNvSpPr>
          <p:nvPr>
            <p:ph type="ftr" sz="quarter" idx="11"/>
          </p:nvPr>
        </p:nvSpPr>
        <p:spPr/>
        <p:txBody>
          <a:bodyPr/>
          <a:lstStyle/>
          <a:p>
            <a:r>
              <a:rPr lang="en-US" smtClean="0"/>
              <a:t>http://earthref.org/SCC</a:t>
            </a:r>
            <a:endParaRPr lang="en-US" dirty="0"/>
          </a:p>
        </p:txBody>
      </p:sp>
      <p:sp>
        <p:nvSpPr>
          <p:cNvPr id="5" name="Date Placeholder 4"/>
          <p:cNvSpPr>
            <a:spLocks noGrp="1"/>
          </p:cNvSpPr>
          <p:nvPr>
            <p:ph type="dt" sz="half" idx="10"/>
          </p:nvPr>
        </p:nvSpPr>
        <p:spPr/>
        <p:txBody>
          <a:bodyPr/>
          <a:lstStyle/>
          <a:p>
            <a:r>
              <a:rPr lang="en-US" smtClean="0"/>
              <a:t>Scripps Classroom Connection</a:t>
            </a:r>
            <a:endParaRPr lang="en-US" dirty="0"/>
          </a:p>
        </p:txBody>
      </p:sp>
      <p:pic>
        <p:nvPicPr>
          <p:cNvPr id="9" name="Picture 5"/>
          <p:cNvPicPr>
            <a:picLocks noChangeAspect="1" noChangeArrowheads="1"/>
          </p:cNvPicPr>
          <p:nvPr/>
        </p:nvPicPr>
        <p:blipFill>
          <a:blip r:embed="rId4">
            <a:clrChange>
              <a:clrFrom>
                <a:srgbClr val="C5D1D7"/>
              </a:clrFrom>
              <a:clrTo>
                <a:srgbClr val="C5D1D7">
                  <a:alpha val="0"/>
                </a:srgbClr>
              </a:clrTo>
            </a:clrChange>
          </a:blip>
          <a:srcRect/>
          <a:stretch>
            <a:fillRect/>
          </a:stretch>
        </p:blipFill>
        <p:spPr bwMode="auto">
          <a:xfrm>
            <a:off x="4239961" y="2120169"/>
            <a:ext cx="652241" cy="636461"/>
          </a:xfrm>
          <a:prstGeom prst="rect">
            <a:avLst/>
          </a:prstGeom>
          <a:noFill/>
          <a:ln w="9525">
            <a:noFill/>
            <a:miter lim="800000"/>
            <a:headEnd/>
            <a:tailEnd/>
          </a:ln>
        </p:spPr>
      </p:pic>
    </p:spTree>
    <p:extLst>
      <p:ext uri="{BB962C8B-B14F-4D97-AF65-F5344CB8AC3E}">
        <p14:creationId xmlns:p14="http://schemas.microsoft.com/office/powerpoint/2010/main" val="36991922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Gas</a:t>
            </a:r>
            <a:endParaRPr lang="en-US" dirty="0"/>
          </a:p>
        </p:txBody>
      </p:sp>
      <p:sp>
        <p:nvSpPr>
          <p:cNvPr id="4" name="Text Placeholder 3"/>
          <p:cNvSpPr>
            <a:spLocks noGrp="1"/>
          </p:cNvSpPr>
          <p:nvPr>
            <p:ph type="body" sz="half" idx="2"/>
          </p:nvPr>
        </p:nvSpPr>
        <p:spPr/>
        <p:txBody>
          <a:bodyPr>
            <a:normAutofit/>
          </a:bodyPr>
          <a:lstStyle/>
          <a:p>
            <a:r>
              <a:rPr lang="en-US" sz="2000" dirty="0" smtClean="0"/>
              <a:t>Instructions:</a:t>
            </a:r>
          </a:p>
          <a:p>
            <a:endParaRPr lang="en-US" sz="2000" dirty="0"/>
          </a:p>
          <a:p>
            <a:r>
              <a:rPr lang="en-US" sz="2000" dirty="0" smtClean="0"/>
              <a:t>Using the sentence strips given to you, create a process that will result in the following:</a:t>
            </a:r>
          </a:p>
        </p:txBody>
      </p:sp>
      <p:sp>
        <p:nvSpPr>
          <p:cNvPr id="5" name="Date Placeholder 4"/>
          <p:cNvSpPr>
            <a:spLocks noGrp="1"/>
          </p:cNvSpPr>
          <p:nvPr>
            <p:ph type="dt" sz="half" idx="10"/>
          </p:nvPr>
        </p:nvSpPr>
        <p:spPr/>
        <p:txBody>
          <a:bodyPr/>
          <a:lstStyle/>
          <a:p>
            <a:r>
              <a:rPr lang="en-US" smtClean="0"/>
              <a:t>Scripps Classroom Connection</a:t>
            </a:r>
            <a:endParaRPr lang="en-US" dirty="0"/>
          </a:p>
        </p:txBody>
      </p:sp>
      <p:sp>
        <p:nvSpPr>
          <p:cNvPr id="6" name="Footer Placeholder 5"/>
          <p:cNvSpPr>
            <a:spLocks noGrp="1"/>
          </p:cNvSpPr>
          <p:nvPr>
            <p:ph type="ftr" sz="quarter" idx="11"/>
          </p:nvPr>
        </p:nvSpPr>
        <p:spPr/>
        <p:txBody>
          <a:bodyPr/>
          <a:lstStyle/>
          <a:p>
            <a:r>
              <a:rPr lang="en-US" smtClean="0"/>
              <a:t>http://earthref.org/SCC</a:t>
            </a:r>
            <a:endParaRPr lang="en-US" dirty="0" smtClean="0"/>
          </a:p>
        </p:txBody>
      </p:sp>
      <p:pic>
        <p:nvPicPr>
          <p:cNvPr id="7" name="Picture Placeholder 6" descr="NaturalGas.jpg"/>
          <p:cNvPicPr>
            <a:picLocks noGrp="1" noChangeAspect="1"/>
          </p:cNvPicPr>
          <p:nvPr>
            <p:ph type="pic" idx="1"/>
          </p:nvPr>
        </p:nvPicPr>
        <p:blipFill>
          <a:blip r:embed="rId3">
            <a:extLst>
              <a:ext uri="{28A0092B-C50C-407E-A947-70E740481C1C}">
                <a14:useLocalDpi xmlns:a14="http://schemas.microsoft.com/office/drawing/2010/main" val="0"/>
              </a:ext>
            </a:extLst>
          </a:blip>
          <a:srcRect t="9394" b="9394"/>
          <a:stretch>
            <a:fillRect/>
          </a:stretch>
        </p:blipFill>
        <p:spPr/>
      </p:pic>
    </p:spTree>
    <p:extLst>
      <p:ext uri="{BB962C8B-B14F-4D97-AF65-F5344CB8AC3E}">
        <p14:creationId xmlns:p14="http://schemas.microsoft.com/office/powerpoint/2010/main" val="6443429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smtClean="0"/>
              <a:t>Forming Natural Gas</a:t>
            </a:r>
            <a:endParaRPr lang="en-US" dirty="0"/>
          </a:p>
        </p:txBody>
      </p:sp>
      <p:sp>
        <p:nvSpPr>
          <p:cNvPr id="4" name="Date Placeholder 3"/>
          <p:cNvSpPr>
            <a:spLocks noGrp="1"/>
          </p:cNvSpPr>
          <p:nvPr>
            <p:ph type="dt" sz="half" idx="10"/>
          </p:nvPr>
        </p:nvSpPr>
        <p:spPr/>
        <p:txBody>
          <a:bodyPr/>
          <a:lstStyle/>
          <a:p>
            <a:r>
              <a:rPr lang="en-US" smtClean="0"/>
              <a:t>Scripps Classroom Connection</a:t>
            </a:r>
            <a:endParaRPr lang="en-US" dirty="0"/>
          </a:p>
        </p:txBody>
      </p:sp>
      <p:sp>
        <p:nvSpPr>
          <p:cNvPr id="5" name="Footer Placeholder 4"/>
          <p:cNvSpPr>
            <a:spLocks noGrp="1"/>
          </p:cNvSpPr>
          <p:nvPr>
            <p:ph type="ftr" sz="quarter" idx="12"/>
          </p:nvPr>
        </p:nvSpPr>
        <p:spPr/>
        <p:txBody>
          <a:bodyPr/>
          <a:lstStyle/>
          <a:p>
            <a:r>
              <a:rPr lang="en-US" smtClean="0"/>
              <a:t>http://earthref.org/SCC</a:t>
            </a:r>
            <a:endParaRPr lang="en-US" dirty="0"/>
          </a:p>
        </p:txBody>
      </p:sp>
      <p:pic>
        <p:nvPicPr>
          <p:cNvPr id="10" name="Picture 5"/>
          <p:cNvPicPr>
            <a:picLocks noChangeAspect="1" noChangeArrowheads="1"/>
          </p:cNvPicPr>
          <p:nvPr/>
        </p:nvPicPr>
        <p:blipFill>
          <a:blip r:embed="rId3">
            <a:clrChange>
              <a:clrFrom>
                <a:srgbClr val="C5D1D7"/>
              </a:clrFrom>
              <a:clrTo>
                <a:srgbClr val="C5D1D7">
                  <a:alpha val="0"/>
                </a:srgbClr>
              </a:clrTo>
            </a:clrChange>
          </a:blip>
          <a:srcRect/>
          <a:stretch>
            <a:fillRect/>
          </a:stretch>
        </p:blipFill>
        <p:spPr bwMode="auto">
          <a:xfrm>
            <a:off x="4239961" y="987552"/>
            <a:ext cx="652241" cy="636461"/>
          </a:xfrm>
          <a:prstGeom prst="rect">
            <a:avLst/>
          </a:prstGeom>
          <a:noFill/>
          <a:ln w="9525">
            <a:noFill/>
            <a:miter lim="800000"/>
            <a:headEnd/>
            <a:tailEnd/>
          </a:ln>
        </p:spPr>
      </p:pic>
      <p:cxnSp>
        <p:nvCxnSpPr>
          <p:cNvPr id="7" name="Straight Connector 6"/>
          <p:cNvCxnSpPr/>
          <p:nvPr/>
        </p:nvCxnSpPr>
        <p:spPr>
          <a:xfrm>
            <a:off x="5552229" y="1377890"/>
            <a:ext cx="1" cy="501291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278068" y="1754968"/>
            <a:ext cx="1642126" cy="1528623"/>
            <a:chOff x="163040" y="1396700"/>
            <a:chExt cx="1772789" cy="1650254"/>
          </a:xfrm>
        </p:grpSpPr>
        <p:pic>
          <p:nvPicPr>
            <p:cNvPr id="9" name="Picture 8"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7" name="TextBox 16"/>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24" name="Group 23"/>
          <p:cNvGrpSpPr/>
          <p:nvPr/>
        </p:nvGrpSpPr>
        <p:grpSpPr>
          <a:xfrm>
            <a:off x="2019374" y="1856816"/>
            <a:ext cx="1642126" cy="1289775"/>
            <a:chOff x="163040" y="3244509"/>
            <a:chExt cx="1772789" cy="1392402"/>
          </a:xfrm>
        </p:grpSpPr>
        <p:pic>
          <p:nvPicPr>
            <p:cNvPr id="11" name="Picture 1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8" name="TextBox 17"/>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26" name="Group 25"/>
          <p:cNvGrpSpPr/>
          <p:nvPr/>
        </p:nvGrpSpPr>
        <p:grpSpPr>
          <a:xfrm>
            <a:off x="1894899" y="5200865"/>
            <a:ext cx="1065002" cy="1099194"/>
            <a:chOff x="2145519" y="1396700"/>
            <a:chExt cx="1598921" cy="1650254"/>
          </a:xfrm>
        </p:grpSpPr>
        <p:pic>
          <p:nvPicPr>
            <p:cNvPr id="13" name="Picture 12"/>
            <p:cNvPicPr>
              <a:picLocks noChangeAspect="1"/>
            </p:cNvPicPr>
            <p:nvPr/>
          </p:nvPicPr>
          <p:blipFill rotWithShape="1">
            <a:blip r:embed="rId6"/>
            <a:srcRect r="27333"/>
            <a:stretch/>
          </p:blipFill>
          <p:spPr>
            <a:xfrm>
              <a:off x="2145519" y="1396700"/>
              <a:ext cx="1598921" cy="1650254"/>
            </a:xfrm>
            <a:prstGeom prst="rect">
              <a:avLst/>
            </a:prstGeom>
          </p:spPr>
        </p:pic>
        <p:sp>
          <p:nvSpPr>
            <p:cNvPr id="20" name="TextBox 19"/>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27" name="Group 26"/>
          <p:cNvGrpSpPr/>
          <p:nvPr/>
        </p:nvGrpSpPr>
        <p:grpSpPr>
          <a:xfrm>
            <a:off x="3062522" y="5207597"/>
            <a:ext cx="1122714" cy="1067003"/>
            <a:chOff x="2145519" y="3244509"/>
            <a:chExt cx="1471969" cy="1398927"/>
          </a:xfrm>
        </p:grpSpPr>
        <p:pic>
          <p:nvPicPr>
            <p:cNvPr id="14" name="Picture 13"/>
            <p:cNvPicPr>
              <a:picLocks noChangeAspect="1"/>
            </p:cNvPicPr>
            <p:nvPr/>
          </p:nvPicPr>
          <p:blipFill>
            <a:blip r:embed="rId7"/>
            <a:stretch>
              <a:fillRect/>
            </a:stretch>
          </p:blipFill>
          <p:spPr>
            <a:xfrm>
              <a:off x="2145520" y="3244509"/>
              <a:ext cx="1471968" cy="1392402"/>
            </a:xfrm>
            <a:prstGeom prst="rect">
              <a:avLst/>
            </a:prstGeom>
          </p:spPr>
        </p:pic>
        <p:sp>
          <p:nvSpPr>
            <p:cNvPr id="21" name="TextBox 20"/>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29" name="Group 28"/>
          <p:cNvGrpSpPr/>
          <p:nvPr/>
        </p:nvGrpSpPr>
        <p:grpSpPr>
          <a:xfrm>
            <a:off x="286708" y="1751602"/>
            <a:ext cx="1642126" cy="1528623"/>
            <a:chOff x="163040" y="1396700"/>
            <a:chExt cx="1772789" cy="1650254"/>
          </a:xfrm>
        </p:grpSpPr>
        <p:pic>
          <p:nvPicPr>
            <p:cNvPr id="30" name="Picture 29"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31" name="TextBox 30"/>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32" name="Group 31"/>
          <p:cNvGrpSpPr/>
          <p:nvPr/>
        </p:nvGrpSpPr>
        <p:grpSpPr>
          <a:xfrm>
            <a:off x="2028014" y="1853450"/>
            <a:ext cx="1642126" cy="1289775"/>
            <a:chOff x="163040" y="3244509"/>
            <a:chExt cx="1772789" cy="1392402"/>
          </a:xfrm>
        </p:grpSpPr>
        <p:pic>
          <p:nvPicPr>
            <p:cNvPr id="33" name="Picture 32"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34" name="TextBox 33"/>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38" name="Group 37"/>
          <p:cNvGrpSpPr/>
          <p:nvPr/>
        </p:nvGrpSpPr>
        <p:grpSpPr>
          <a:xfrm>
            <a:off x="1903539" y="5197499"/>
            <a:ext cx="1065002" cy="1099194"/>
            <a:chOff x="2145519" y="1396700"/>
            <a:chExt cx="1598921" cy="1650254"/>
          </a:xfrm>
        </p:grpSpPr>
        <p:pic>
          <p:nvPicPr>
            <p:cNvPr id="39" name="Picture 38"/>
            <p:cNvPicPr>
              <a:picLocks noChangeAspect="1"/>
            </p:cNvPicPr>
            <p:nvPr/>
          </p:nvPicPr>
          <p:blipFill rotWithShape="1">
            <a:blip r:embed="rId6"/>
            <a:srcRect r="27333"/>
            <a:stretch/>
          </p:blipFill>
          <p:spPr>
            <a:xfrm>
              <a:off x="2145519" y="1396700"/>
              <a:ext cx="1598921" cy="1650254"/>
            </a:xfrm>
            <a:prstGeom prst="rect">
              <a:avLst/>
            </a:prstGeom>
          </p:spPr>
        </p:pic>
        <p:sp>
          <p:nvSpPr>
            <p:cNvPr id="40" name="TextBox 39"/>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41" name="Group 40"/>
          <p:cNvGrpSpPr/>
          <p:nvPr/>
        </p:nvGrpSpPr>
        <p:grpSpPr>
          <a:xfrm>
            <a:off x="3071162" y="5204231"/>
            <a:ext cx="1122714" cy="1067003"/>
            <a:chOff x="2145519" y="3244509"/>
            <a:chExt cx="1471969" cy="1398927"/>
          </a:xfrm>
        </p:grpSpPr>
        <p:pic>
          <p:nvPicPr>
            <p:cNvPr id="42" name="Picture 41"/>
            <p:cNvPicPr>
              <a:picLocks noChangeAspect="1"/>
            </p:cNvPicPr>
            <p:nvPr/>
          </p:nvPicPr>
          <p:blipFill>
            <a:blip r:embed="rId7"/>
            <a:stretch>
              <a:fillRect/>
            </a:stretch>
          </p:blipFill>
          <p:spPr>
            <a:xfrm>
              <a:off x="2145520" y="3244509"/>
              <a:ext cx="1471968" cy="1392402"/>
            </a:xfrm>
            <a:prstGeom prst="rect">
              <a:avLst/>
            </a:prstGeom>
          </p:spPr>
        </p:pic>
        <p:sp>
          <p:nvSpPr>
            <p:cNvPr id="43" name="TextBox 42"/>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47" name="Group 46"/>
          <p:cNvGrpSpPr/>
          <p:nvPr/>
        </p:nvGrpSpPr>
        <p:grpSpPr>
          <a:xfrm>
            <a:off x="274728" y="1751602"/>
            <a:ext cx="1642126" cy="1528623"/>
            <a:chOff x="163040" y="1396700"/>
            <a:chExt cx="1772789" cy="1650254"/>
          </a:xfrm>
        </p:grpSpPr>
        <p:pic>
          <p:nvPicPr>
            <p:cNvPr id="48" name="Picture 47"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49" name="TextBox 48"/>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50" name="Group 49"/>
          <p:cNvGrpSpPr/>
          <p:nvPr/>
        </p:nvGrpSpPr>
        <p:grpSpPr>
          <a:xfrm>
            <a:off x="2016034" y="1853450"/>
            <a:ext cx="1642126" cy="1289775"/>
            <a:chOff x="163040" y="3244509"/>
            <a:chExt cx="1772789" cy="1392402"/>
          </a:xfrm>
        </p:grpSpPr>
        <p:pic>
          <p:nvPicPr>
            <p:cNvPr id="51" name="Picture 5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52" name="TextBox 51"/>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56" name="Group 55"/>
          <p:cNvGrpSpPr/>
          <p:nvPr/>
        </p:nvGrpSpPr>
        <p:grpSpPr>
          <a:xfrm>
            <a:off x="1891559" y="5197499"/>
            <a:ext cx="1065002" cy="1099194"/>
            <a:chOff x="2145519" y="1396700"/>
            <a:chExt cx="1598921" cy="1650254"/>
          </a:xfrm>
        </p:grpSpPr>
        <p:pic>
          <p:nvPicPr>
            <p:cNvPr id="57" name="Picture 56"/>
            <p:cNvPicPr>
              <a:picLocks noChangeAspect="1"/>
            </p:cNvPicPr>
            <p:nvPr/>
          </p:nvPicPr>
          <p:blipFill rotWithShape="1">
            <a:blip r:embed="rId6"/>
            <a:srcRect r="27333"/>
            <a:stretch/>
          </p:blipFill>
          <p:spPr>
            <a:xfrm>
              <a:off x="2145519" y="1396700"/>
              <a:ext cx="1598921" cy="1650254"/>
            </a:xfrm>
            <a:prstGeom prst="rect">
              <a:avLst/>
            </a:prstGeom>
          </p:spPr>
        </p:pic>
        <p:sp>
          <p:nvSpPr>
            <p:cNvPr id="58" name="TextBox 57"/>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59" name="Group 58"/>
          <p:cNvGrpSpPr/>
          <p:nvPr/>
        </p:nvGrpSpPr>
        <p:grpSpPr>
          <a:xfrm>
            <a:off x="3059182" y="5204231"/>
            <a:ext cx="1122714" cy="1067003"/>
            <a:chOff x="2145519" y="3244509"/>
            <a:chExt cx="1471969" cy="1398927"/>
          </a:xfrm>
        </p:grpSpPr>
        <p:pic>
          <p:nvPicPr>
            <p:cNvPr id="60" name="Picture 59"/>
            <p:cNvPicPr>
              <a:picLocks noChangeAspect="1"/>
            </p:cNvPicPr>
            <p:nvPr/>
          </p:nvPicPr>
          <p:blipFill>
            <a:blip r:embed="rId7"/>
            <a:stretch>
              <a:fillRect/>
            </a:stretch>
          </p:blipFill>
          <p:spPr>
            <a:xfrm>
              <a:off x="2145520" y="3244509"/>
              <a:ext cx="1471968" cy="1392402"/>
            </a:xfrm>
            <a:prstGeom prst="rect">
              <a:avLst/>
            </a:prstGeom>
          </p:spPr>
        </p:pic>
        <p:sp>
          <p:nvSpPr>
            <p:cNvPr id="61" name="TextBox 60"/>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65" name="Group 64"/>
          <p:cNvGrpSpPr/>
          <p:nvPr/>
        </p:nvGrpSpPr>
        <p:grpSpPr>
          <a:xfrm>
            <a:off x="274728" y="1751602"/>
            <a:ext cx="1642126" cy="1528623"/>
            <a:chOff x="163040" y="1396700"/>
            <a:chExt cx="1772789" cy="1650254"/>
          </a:xfrm>
        </p:grpSpPr>
        <p:pic>
          <p:nvPicPr>
            <p:cNvPr id="66" name="Picture 65"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67" name="TextBox 66"/>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68" name="Group 67"/>
          <p:cNvGrpSpPr/>
          <p:nvPr/>
        </p:nvGrpSpPr>
        <p:grpSpPr>
          <a:xfrm>
            <a:off x="2016034" y="1853450"/>
            <a:ext cx="1642126" cy="1289775"/>
            <a:chOff x="163040" y="3244509"/>
            <a:chExt cx="1772789" cy="1392402"/>
          </a:xfrm>
        </p:grpSpPr>
        <p:pic>
          <p:nvPicPr>
            <p:cNvPr id="69" name="Picture 68"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70" name="TextBox 69"/>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74" name="Group 73"/>
          <p:cNvGrpSpPr/>
          <p:nvPr/>
        </p:nvGrpSpPr>
        <p:grpSpPr>
          <a:xfrm>
            <a:off x="1891559" y="5197499"/>
            <a:ext cx="1065002" cy="1099194"/>
            <a:chOff x="2145519" y="1396700"/>
            <a:chExt cx="1598921" cy="1650254"/>
          </a:xfrm>
        </p:grpSpPr>
        <p:pic>
          <p:nvPicPr>
            <p:cNvPr id="75" name="Picture 74"/>
            <p:cNvPicPr>
              <a:picLocks noChangeAspect="1"/>
            </p:cNvPicPr>
            <p:nvPr/>
          </p:nvPicPr>
          <p:blipFill rotWithShape="1">
            <a:blip r:embed="rId6"/>
            <a:srcRect r="27333"/>
            <a:stretch/>
          </p:blipFill>
          <p:spPr>
            <a:xfrm>
              <a:off x="2145519" y="1396700"/>
              <a:ext cx="1598921" cy="1650254"/>
            </a:xfrm>
            <a:prstGeom prst="rect">
              <a:avLst/>
            </a:prstGeom>
          </p:spPr>
        </p:pic>
        <p:sp>
          <p:nvSpPr>
            <p:cNvPr id="76" name="TextBox 75"/>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77" name="Group 76"/>
          <p:cNvGrpSpPr/>
          <p:nvPr/>
        </p:nvGrpSpPr>
        <p:grpSpPr>
          <a:xfrm>
            <a:off x="3059182" y="5204231"/>
            <a:ext cx="1122714" cy="1067003"/>
            <a:chOff x="2145519" y="3244509"/>
            <a:chExt cx="1471969" cy="1398927"/>
          </a:xfrm>
        </p:grpSpPr>
        <p:pic>
          <p:nvPicPr>
            <p:cNvPr id="78" name="Picture 77"/>
            <p:cNvPicPr>
              <a:picLocks noChangeAspect="1"/>
            </p:cNvPicPr>
            <p:nvPr/>
          </p:nvPicPr>
          <p:blipFill>
            <a:blip r:embed="rId7"/>
            <a:stretch>
              <a:fillRect/>
            </a:stretch>
          </p:blipFill>
          <p:spPr>
            <a:xfrm>
              <a:off x="2145520" y="3244509"/>
              <a:ext cx="1471968" cy="1392402"/>
            </a:xfrm>
            <a:prstGeom prst="rect">
              <a:avLst/>
            </a:prstGeom>
          </p:spPr>
        </p:pic>
        <p:sp>
          <p:nvSpPr>
            <p:cNvPr id="79" name="TextBox 78"/>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83" name="Group 82"/>
          <p:cNvGrpSpPr/>
          <p:nvPr/>
        </p:nvGrpSpPr>
        <p:grpSpPr>
          <a:xfrm>
            <a:off x="274728" y="1751602"/>
            <a:ext cx="1642126" cy="1528623"/>
            <a:chOff x="163040" y="1396700"/>
            <a:chExt cx="1772789" cy="1650254"/>
          </a:xfrm>
        </p:grpSpPr>
        <p:pic>
          <p:nvPicPr>
            <p:cNvPr id="84" name="Picture 83"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85" name="TextBox 84"/>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86" name="Group 85"/>
          <p:cNvGrpSpPr/>
          <p:nvPr/>
        </p:nvGrpSpPr>
        <p:grpSpPr>
          <a:xfrm>
            <a:off x="2016034" y="1853450"/>
            <a:ext cx="1642126" cy="1289775"/>
            <a:chOff x="163040" y="3244509"/>
            <a:chExt cx="1772789" cy="1392402"/>
          </a:xfrm>
        </p:grpSpPr>
        <p:pic>
          <p:nvPicPr>
            <p:cNvPr id="87" name="Picture 86"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88" name="TextBox 87"/>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92" name="Group 91"/>
          <p:cNvGrpSpPr/>
          <p:nvPr/>
        </p:nvGrpSpPr>
        <p:grpSpPr>
          <a:xfrm>
            <a:off x="1891559" y="5197499"/>
            <a:ext cx="1065002" cy="1099194"/>
            <a:chOff x="2145519" y="1396700"/>
            <a:chExt cx="1598921" cy="1650254"/>
          </a:xfrm>
        </p:grpSpPr>
        <p:pic>
          <p:nvPicPr>
            <p:cNvPr id="93" name="Picture 92"/>
            <p:cNvPicPr>
              <a:picLocks noChangeAspect="1"/>
            </p:cNvPicPr>
            <p:nvPr/>
          </p:nvPicPr>
          <p:blipFill rotWithShape="1">
            <a:blip r:embed="rId6"/>
            <a:srcRect r="27333"/>
            <a:stretch/>
          </p:blipFill>
          <p:spPr>
            <a:xfrm>
              <a:off x="2145519" y="1396700"/>
              <a:ext cx="1598921" cy="1650254"/>
            </a:xfrm>
            <a:prstGeom prst="rect">
              <a:avLst/>
            </a:prstGeom>
          </p:spPr>
        </p:pic>
        <p:sp>
          <p:nvSpPr>
            <p:cNvPr id="94" name="TextBox 93"/>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95" name="Group 94"/>
          <p:cNvGrpSpPr/>
          <p:nvPr/>
        </p:nvGrpSpPr>
        <p:grpSpPr>
          <a:xfrm>
            <a:off x="3059182" y="5204231"/>
            <a:ext cx="1122714" cy="1067003"/>
            <a:chOff x="2145519" y="3244509"/>
            <a:chExt cx="1471969" cy="1398927"/>
          </a:xfrm>
        </p:grpSpPr>
        <p:pic>
          <p:nvPicPr>
            <p:cNvPr id="96" name="Picture 95"/>
            <p:cNvPicPr>
              <a:picLocks noChangeAspect="1"/>
            </p:cNvPicPr>
            <p:nvPr/>
          </p:nvPicPr>
          <p:blipFill>
            <a:blip r:embed="rId7"/>
            <a:stretch>
              <a:fillRect/>
            </a:stretch>
          </p:blipFill>
          <p:spPr>
            <a:xfrm>
              <a:off x="2145520" y="3244509"/>
              <a:ext cx="1471968" cy="1392402"/>
            </a:xfrm>
            <a:prstGeom prst="rect">
              <a:avLst/>
            </a:prstGeom>
          </p:spPr>
        </p:pic>
        <p:sp>
          <p:nvSpPr>
            <p:cNvPr id="97" name="TextBox 96"/>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101" name="Group 100"/>
          <p:cNvGrpSpPr/>
          <p:nvPr/>
        </p:nvGrpSpPr>
        <p:grpSpPr>
          <a:xfrm>
            <a:off x="283368" y="1748236"/>
            <a:ext cx="1642126" cy="1528623"/>
            <a:chOff x="163040" y="1396700"/>
            <a:chExt cx="1772789" cy="1650254"/>
          </a:xfrm>
        </p:grpSpPr>
        <p:pic>
          <p:nvPicPr>
            <p:cNvPr id="102" name="Picture 101"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03" name="TextBox 102"/>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04" name="Group 103"/>
          <p:cNvGrpSpPr/>
          <p:nvPr/>
        </p:nvGrpSpPr>
        <p:grpSpPr>
          <a:xfrm>
            <a:off x="2024674" y="1850084"/>
            <a:ext cx="1642126" cy="1289775"/>
            <a:chOff x="163040" y="3244509"/>
            <a:chExt cx="1772789" cy="1392402"/>
          </a:xfrm>
        </p:grpSpPr>
        <p:pic>
          <p:nvPicPr>
            <p:cNvPr id="105" name="Picture 104"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06" name="TextBox 105"/>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10" name="Group 109"/>
          <p:cNvGrpSpPr/>
          <p:nvPr/>
        </p:nvGrpSpPr>
        <p:grpSpPr>
          <a:xfrm>
            <a:off x="1900199" y="5194133"/>
            <a:ext cx="1065002" cy="1099194"/>
            <a:chOff x="2145519" y="1396700"/>
            <a:chExt cx="1598921" cy="1650254"/>
          </a:xfrm>
        </p:grpSpPr>
        <p:pic>
          <p:nvPicPr>
            <p:cNvPr id="111" name="Picture 110"/>
            <p:cNvPicPr>
              <a:picLocks noChangeAspect="1"/>
            </p:cNvPicPr>
            <p:nvPr/>
          </p:nvPicPr>
          <p:blipFill rotWithShape="1">
            <a:blip r:embed="rId6"/>
            <a:srcRect r="27333"/>
            <a:stretch/>
          </p:blipFill>
          <p:spPr>
            <a:xfrm>
              <a:off x="2145519" y="1396700"/>
              <a:ext cx="1598921" cy="1650254"/>
            </a:xfrm>
            <a:prstGeom prst="rect">
              <a:avLst/>
            </a:prstGeom>
          </p:spPr>
        </p:pic>
        <p:sp>
          <p:nvSpPr>
            <p:cNvPr id="112" name="TextBox 111"/>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113" name="Group 112"/>
          <p:cNvGrpSpPr/>
          <p:nvPr/>
        </p:nvGrpSpPr>
        <p:grpSpPr>
          <a:xfrm>
            <a:off x="3067822" y="5200865"/>
            <a:ext cx="1122714" cy="1067003"/>
            <a:chOff x="2145519" y="3244509"/>
            <a:chExt cx="1471969" cy="1398927"/>
          </a:xfrm>
        </p:grpSpPr>
        <p:pic>
          <p:nvPicPr>
            <p:cNvPr id="114" name="Picture 113"/>
            <p:cNvPicPr>
              <a:picLocks noChangeAspect="1"/>
            </p:cNvPicPr>
            <p:nvPr/>
          </p:nvPicPr>
          <p:blipFill>
            <a:blip r:embed="rId7"/>
            <a:stretch>
              <a:fillRect/>
            </a:stretch>
          </p:blipFill>
          <p:spPr>
            <a:xfrm>
              <a:off x="2145520" y="3244509"/>
              <a:ext cx="1471968" cy="1392402"/>
            </a:xfrm>
            <a:prstGeom prst="rect">
              <a:avLst/>
            </a:prstGeom>
          </p:spPr>
        </p:pic>
        <p:sp>
          <p:nvSpPr>
            <p:cNvPr id="115" name="TextBox 114"/>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119" name="Group 118"/>
          <p:cNvGrpSpPr/>
          <p:nvPr/>
        </p:nvGrpSpPr>
        <p:grpSpPr>
          <a:xfrm>
            <a:off x="271388" y="1748236"/>
            <a:ext cx="1642126" cy="1528623"/>
            <a:chOff x="163040" y="1396700"/>
            <a:chExt cx="1772789" cy="1650254"/>
          </a:xfrm>
        </p:grpSpPr>
        <p:pic>
          <p:nvPicPr>
            <p:cNvPr id="120" name="Picture 119"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21" name="TextBox 120"/>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22" name="Group 121"/>
          <p:cNvGrpSpPr/>
          <p:nvPr/>
        </p:nvGrpSpPr>
        <p:grpSpPr>
          <a:xfrm>
            <a:off x="2012694" y="1850084"/>
            <a:ext cx="1642126" cy="1289775"/>
            <a:chOff x="163040" y="3244509"/>
            <a:chExt cx="1772789" cy="1392402"/>
          </a:xfrm>
        </p:grpSpPr>
        <p:pic>
          <p:nvPicPr>
            <p:cNvPr id="123" name="Picture 122"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24" name="TextBox 123"/>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28" name="Group 127"/>
          <p:cNvGrpSpPr/>
          <p:nvPr/>
        </p:nvGrpSpPr>
        <p:grpSpPr>
          <a:xfrm>
            <a:off x="1888219" y="5194133"/>
            <a:ext cx="1065002" cy="1099194"/>
            <a:chOff x="2145519" y="1396700"/>
            <a:chExt cx="1598921" cy="1650254"/>
          </a:xfrm>
        </p:grpSpPr>
        <p:pic>
          <p:nvPicPr>
            <p:cNvPr id="129" name="Picture 128"/>
            <p:cNvPicPr>
              <a:picLocks noChangeAspect="1"/>
            </p:cNvPicPr>
            <p:nvPr/>
          </p:nvPicPr>
          <p:blipFill rotWithShape="1">
            <a:blip r:embed="rId6"/>
            <a:srcRect r="27333"/>
            <a:stretch/>
          </p:blipFill>
          <p:spPr>
            <a:xfrm>
              <a:off x="2145519" y="1396700"/>
              <a:ext cx="1598921" cy="1650254"/>
            </a:xfrm>
            <a:prstGeom prst="rect">
              <a:avLst/>
            </a:prstGeom>
          </p:spPr>
        </p:pic>
        <p:sp>
          <p:nvSpPr>
            <p:cNvPr id="130" name="TextBox 129"/>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131" name="Group 130"/>
          <p:cNvGrpSpPr/>
          <p:nvPr/>
        </p:nvGrpSpPr>
        <p:grpSpPr>
          <a:xfrm>
            <a:off x="3055842" y="5200865"/>
            <a:ext cx="1122714" cy="1067003"/>
            <a:chOff x="2145519" y="3244509"/>
            <a:chExt cx="1471969" cy="1398927"/>
          </a:xfrm>
        </p:grpSpPr>
        <p:pic>
          <p:nvPicPr>
            <p:cNvPr id="132" name="Picture 131"/>
            <p:cNvPicPr>
              <a:picLocks noChangeAspect="1"/>
            </p:cNvPicPr>
            <p:nvPr/>
          </p:nvPicPr>
          <p:blipFill>
            <a:blip r:embed="rId7"/>
            <a:stretch>
              <a:fillRect/>
            </a:stretch>
          </p:blipFill>
          <p:spPr>
            <a:xfrm>
              <a:off x="2145520" y="3244509"/>
              <a:ext cx="1471968" cy="1392402"/>
            </a:xfrm>
            <a:prstGeom prst="rect">
              <a:avLst/>
            </a:prstGeom>
          </p:spPr>
        </p:pic>
        <p:sp>
          <p:nvSpPr>
            <p:cNvPr id="133" name="TextBox 132"/>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137" name="Group 136"/>
          <p:cNvGrpSpPr/>
          <p:nvPr/>
        </p:nvGrpSpPr>
        <p:grpSpPr>
          <a:xfrm>
            <a:off x="271388" y="1748236"/>
            <a:ext cx="1642126" cy="1528623"/>
            <a:chOff x="163040" y="1396700"/>
            <a:chExt cx="1772789" cy="1650254"/>
          </a:xfrm>
        </p:grpSpPr>
        <p:pic>
          <p:nvPicPr>
            <p:cNvPr id="138" name="Picture 137"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39" name="TextBox 138"/>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40" name="Group 139"/>
          <p:cNvGrpSpPr/>
          <p:nvPr/>
        </p:nvGrpSpPr>
        <p:grpSpPr>
          <a:xfrm>
            <a:off x="2012694" y="1850084"/>
            <a:ext cx="1642126" cy="1289775"/>
            <a:chOff x="163040" y="3244509"/>
            <a:chExt cx="1772789" cy="1392402"/>
          </a:xfrm>
        </p:grpSpPr>
        <p:pic>
          <p:nvPicPr>
            <p:cNvPr id="141" name="Picture 14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42" name="TextBox 141"/>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46" name="Group 145"/>
          <p:cNvGrpSpPr/>
          <p:nvPr/>
        </p:nvGrpSpPr>
        <p:grpSpPr>
          <a:xfrm>
            <a:off x="1888219" y="5194133"/>
            <a:ext cx="1065002" cy="1099194"/>
            <a:chOff x="2145519" y="1396700"/>
            <a:chExt cx="1598921" cy="1650254"/>
          </a:xfrm>
        </p:grpSpPr>
        <p:pic>
          <p:nvPicPr>
            <p:cNvPr id="147" name="Picture 146"/>
            <p:cNvPicPr>
              <a:picLocks noChangeAspect="1"/>
            </p:cNvPicPr>
            <p:nvPr/>
          </p:nvPicPr>
          <p:blipFill rotWithShape="1">
            <a:blip r:embed="rId6"/>
            <a:srcRect r="27333"/>
            <a:stretch/>
          </p:blipFill>
          <p:spPr>
            <a:xfrm>
              <a:off x="2145519" y="1396700"/>
              <a:ext cx="1598921" cy="1650254"/>
            </a:xfrm>
            <a:prstGeom prst="rect">
              <a:avLst/>
            </a:prstGeom>
          </p:spPr>
        </p:pic>
        <p:sp>
          <p:nvSpPr>
            <p:cNvPr id="148" name="TextBox 147"/>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149" name="Group 148"/>
          <p:cNvGrpSpPr/>
          <p:nvPr/>
        </p:nvGrpSpPr>
        <p:grpSpPr>
          <a:xfrm>
            <a:off x="3055842" y="5200865"/>
            <a:ext cx="1122714" cy="1067003"/>
            <a:chOff x="2145519" y="3244509"/>
            <a:chExt cx="1471969" cy="1398927"/>
          </a:xfrm>
        </p:grpSpPr>
        <p:pic>
          <p:nvPicPr>
            <p:cNvPr id="150" name="Picture 149"/>
            <p:cNvPicPr>
              <a:picLocks noChangeAspect="1"/>
            </p:cNvPicPr>
            <p:nvPr/>
          </p:nvPicPr>
          <p:blipFill>
            <a:blip r:embed="rId7"/>
            <a:stretch>
              <a:fillRect/>
            </a:stretch>
          </p:blipFill>
          <p:spPr>
            <a:xfrm>
              <a:off x="2145520" y="3244509"/>
              <a:ext cx="1471968" cy="1392402"/>
            </a:xfrm>
            <a:prstGeom prst="rect">
              <a:avLst/>
            </a:prstGeom>
          </p:spPr>
        </p:pic>
        <p:sp>
          <p:nvSpPr>
            <p:cNvPr id="151" name="TextBox 150"/>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152" name="Group 151"/>
          <p:cNvGrpSpPr/>
          <p:nvPr/>
        </p:nvGrpSpPr>
        <p:grpSpPr>
          <a:xfrm>
            <a:off x="1277378" y="3379347"/>
            <a:ext cx="1483992" cy="1420096"/>
            <a:chOff x="2145520" y="4797988"/>
            <a:chExt cx="1670863" cy="1598920"/>
          </a:xfrm>
        </p:grpSpPr>
        <p:pic>
          <p:nvPicPr>
            <p:cNvPr id="153" name="Picture 152"/>
            <p:cNvPicPr>
              <a:picLocks noChangeAspect="1"/>
            </p:cNvPicPr>
            <p:nvPr/>
          </p:nvPicPr>
          <p:blipFill>
            <a:blip r:embed="rId8"/>
            <a:stretch>
              <a:fillRect/>
            </a:stretch>
          </p:blipFill>
          <p:spPr>
            <a:xfrm>
              <a:off x="2145520" y="4797988"/>
              <a:ext cx="1598920" cy="1598920"/>
            </a:xfrm>
            <a:prstGeom prst="rect">
              <a:avLst/>
            </a:prstGeom>
          </p:spPr>
        </p:pic>
        <p:sp>
          <p:nvSpPr>
            <p:cNvPr id="154" name="TextBox 153"/>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55" name="Group 154"/>
          <p:cNvGrpSpPr/>
          <p:nvPr/>
        </p:nvGrpSpPr>
        <p:grpSpPr>
          <a:xfrm>
            <a:off x="1274038" y="3375981"/>
            <a:ext cx="1483992" cy="1420096"/>
            <a:chOff x="2145520" y="4797988"/>
            <a:chExt cx="1670863" cy="1598920"/>
          </a:xfrm>
        </p:grpSpPr>
        <p:pic>
          <p:nvPicPr>
            <p:cNvPr id="156" name="Picture 155"/>
            <p:cNvPicPr>
              <a:picLocks noChangeAspect="1"/>
            </p:cNvPicPr>
            <p:nvPr/>
          </p:nvPicPr>
          <p:blipFill>
            <a:blip r:embed="rId8"/>
            <a:stretch>
              <a:fillRect/>
            </a:stretch>
          </p:blipFill>
          <p:spPr>
            <a:xfrm>
              <a:off x="2145520" y="4797988"/>
              <a:ext cx="1598920" cy="1598920"/>
            </a:xfrm>
            <a:prstGeom prst="rect">
              <a:avLst/>
            </a:prstGeom>
          </p:spPr>
        </p:pic>
        <p:sp>
          <p:nvSpPr>
            <p:cNvPr id="157" name="TextBox 156"/>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58" name="Group 157"/>
          <p:cNvGrpSpPr/>
          <p:nvPr/>
        </p:nvGrpSpPr>
        <p:grpSpPr>
          <a:xfrm>
            <a:off x="1274038" y="3375981"/>
            <a:ext cx="1483992" cy="1420096"/>
            <a:chOff x="2145520" y="4797988"/>
            <a:chExt cx="1670863" cy="1598920"/>
          </a:xfrm>
        </p:grpSpPr>
        <p:pic>
          <p:nvPicPr>
            <p:cNvPr id="159" name="Picture 158"/>
            <p:cNvPicPr>
              <a:picLocks noChangeAspect="1"/>
            </p:cNvPicPr>
            <p:nvPr/>
          </p:nvPicPr>
          <p:blipFill>
            <a:blip r:embed="rId8"/>
            <a:stretch>
              <a:fillRect/>
            </a:stretch>
          </p:blipFill>
          <p:spPr>
            <a:xfrm>
              <a:off x="2145520" y="4797988"/>
              <a:ext cx="1598920" cy="1598920"/>
            </a:xfrm>
            <a:prstGeom prst="rect">
              <a:avLst/>
            </a:prstGeom>
          </p:spPr>
        </p:pic>
        <p:sp>
          <p:nvSpPr>
            <p:cNvPr id="160" name="TextBox 159"/>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1" name="Group 160"/>
          <p:cNvGrpSpPr/>
          <p:nvPr/>
        </p:nvGrpSpPr>
        <p:grpSpPr>
          <a:xfrm>
            <a:off x="1270698" y="3372615"/>
            <a:ext cx="1483992" cy="1420096"/>
            <a:chOff x="2145520" y="4797988"/>
            <a:chExt cx="1670863" cy="1598920"/>
          </a:xfrm>
        </p:grpSpPr>
        <p:pic>
          <p:nvPicPr>
            <p:cNvPr id="162" name="Picture 161"/>
            <p:cNvPicPr>
              <a:picLocks noChangeAspect="1"/>
            </p:cNvPicPr>
            <p:nvPr/>
          </p:nvPicPr>
          <p:blipFill>
            <a:blip r:embed="rId8"/>
            <a:stretch>
              <a:fillRect/>
            </a:stretch>
          </p:blipFill>
          <p:spPr>
            <a:xfrm>
              <a:off x="2145520" y="4797988"/>
              <a:ext cx="1598920" cy="1598920"/>
            </a:xfrm>
            <a:prstGeom prst="rect">
              <a:avLst/>
            </a:prstGeom>
          </p:spPr>
        </p:pic>
        <p:sp>
          <p:nvSpPr>
            <p:cNvPr id="163" name="TextBox 162"/>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4" name="Group 163"/>
          <p:cNvGrpSpPr/>
          <p:nvPr/>
        </p:nvGrpSpPr>
        <p:grpSpPr>
          <a:xfrm>
            <a:off x="1274038" y="3375981"/>
            <a:ext cx="1483992" cy="1420096"/>
            <a:chOff x="2145520" y="4797988"/>
            <a:chExt cx="1670863" cy="1598920"/>
          </a:xfrm>
        </p:grpSpPr>
        <p:pic>
          <p:nvPicPr>
            <p:cNvPr id="165" name="Picture 164"/>
            <p:cNvPicPr>
              <a:picLocks noChangeAspect="1"/>
            </p:cNvPicPr>
            <p:nvPr/>
          </p:nvPicPr>
          <p:blipFill>
            <a:blip r:embed="rId8"/>
            <a:stretch>
              <a:fillRect/>
            </a:stretch>
          </p:blipFill>
          <p:spPr>
            <a:xfrm>
              <a:off x="2145520" y="4797988"/>
              <a:ext cx="1598920" cy="1598920"/>
            </a:xfrm>
            <a:prstGeom prst="rect">
              <a:avLst/>
            </a:prstGeom>
          </p:spPr>
        </p:pic>
        <p:sp>
          <p:nvSpPr>
            <p:cNvPr id="166" name="TextBox 165"/>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7" name="Group 166"/>
          <p:cNvGrpSpPr/>
          <p:nvPr/>
        </p:nvGrpSpPr>
        <p:grpSpPr>
          <a:xfrm>
            <a:off x="1270698" y="3372615"/>
            <a:ext cx="1483992" cy="1420096"/>
            <a:chOff x="2145520" y="4797988"/>
            <a:chExt cx="1670863" cy="1598920"/>
          </a:xfrm>
        </p:grpSpPr>
        <p:pic>
          <p:nvPicPr>
            <p:cNvPr id="168" name="Picture 167"/>
            <p:cNvPicPr>
              <a:picLocks noChangeAspect="1"/>
            </p:cNvPicPr>
            <p:nvPr/>
          </p:nvPicPr>
          <p:blipFill>
            <a:blip r:embed="rId8"/>
            <a:stretch>
              <a:fillRect/>
            </a:stretch>
          </p:blipFill>
          <p:spPr>
            <a:xfrm>
              <a:off x="2145520" y="4797988"/>
              <a:ext cx="1598920" cy="1598920"/>
            </a:xfrm>
            <a:prstGeom prst="rect">
              <a:avLst/>
            </a:prstGeom>
          </p:spPr>
        </p:pic>
        <p:sp>
          <p:nvSpPr>
            <p:cNvPr id="169" name="TextBox 168"/>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70" name="Group 169"/>
          <p:cNvGrpSpPr/>
          <p:nvPr/>
        </p:nvGrpSpPr>
        <p:grpSpPr>
          <a:xfrm>
            <a:off x="1270698" y="3372615"/>
            <a:ext cx="1483992" cy="1420096"/>
            <a:chOff x="2145520" y="4797988"/>
            <a:chExt cx="1670863" cy="1598920"/>
          </a:xfrm>
        </p:grpSpPr>
        <p:pic>
          <p:nvPicPr>
            <p:cNvPr id="171" name="Picture 170"/>
            <p:cNvPicPr>
              <a:picLocks noChangeAspect="1"/>
            </p:cNvPicPr>
            <p:nvPr/>
          </p:nvPicPr>
          <p:blipFill>
            <a:blip r:embed="rId8"/>
            <a:stretch>
              <a:fillRect/>
            </a:stretch>
          </p:blipFill>
          <p:spPr>
            <a:xfrm>
              <a:off x="2145520" y="4797988"/>
              <a:ext cx="1598920" cy="1598920"/>
            </a:xfrm>
            <a:prstGeom prst="rect">
              <a:avLst/>
            </a:prstGeom>
          </p:spPr>
        </p:pic>
        <p:sp>
          <p:nvSpPr>
            <p:cNvPr id="172" name="TextBox 171"/>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73" name="Group 172"/>
          <p:cNvGrpSpPr/>
          <p:nvPr/>
        </p:nvGrpSpPr>
        <p:grpSpPr>
          <a:xfrm>
            <a:off x="1267358" y="3369249"/>
            <a:ext cx="1483992" cy="1420096"/>
            <a:chOff x="2145520" y="4797988"/>
            <a:chExt cx="1670863" cy="1598920"/>
          </a:xfrm>
        </p:grpSpPr>
        <p:pic>
          <p:nvPicPr>
            <p:cNvPr id="174" name="Picture 173"/>
            <p:cNvPicPr>
              <a:picLocks noChangeAspect="1"/>
            </p:cNvPicPr>
            <p:nvPr/>
          </p:nvPicPr>
          <p:blipFill>
            <a:blip r:embed="rId8"/>
            <a:stretch>
              <a:fillRect/>
            </a:stretch>
          </p:blipFill>
          <p:spPr>
            <a:xfrm>
              <a:off x="2145520" y="4797988"/>
              <a:ext cx="1598920" cy="1598920"/>
            </a:xfrm>
            <a:prstGeom prst="rect">
              <a:avLst/>
            </a:prstGeom>
          </p:spPr>
        </p:pic>
        <p:sp>
          <p:nvSpPr>
            <p:cNvPr id="175" name="TextBox 174"/>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83" name="Group 182"/>
          <p:cNvGrpSpPr/>
          <p:nvPr/>
        </p:nvGrpSpPr>
        <p:grpSpPr>
          <a:xfrm>
            <a:off x="2942980" y="3375981"/>
            <a:ext cx="1417068" cy="1380088"/>
            <a:chOff x="2048793" y="4948424"/>
            <a:chExt cx="1062732" cy="1034999"/>
          </a:xfrm>
        </p:grpSpPr>
        <p:sp>
          <p:nvSpPr>
            <p:cNvPr id="176" name="Rectangle 175"/>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79" name="Straight Connector 178"/>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84" name="Group 183"/>
          <p:cNvGrpSpPr/>
          <p:nvPr/>
        </p:nvGrpSpPr>
        <p:grpSpPr>
          <a:xfrm>
            <a:off x="2939640" y="3372615"/>
            <a:ext cx="1417068" cy="1380088"/>
            <a:chOff x="2048793" y="4948424"/>
            <a:chExt cx="1062732" cy="1034999"/>
          </a:xfrm>
        </p:grpSpPr>
        <p:sp>
          <p:nvSpPr>
            <p:cNvPr id="185" name="Rectangle 184"/>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86" name="Straight Connector 185"/>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88" name="Group 187"/>
          <p:cNvGrpSpPr/>
          <p:nvPr/>
        </p:nvGrpSpPr>
        <p:grpSpPr>
          <a:xfrm>
            <a:off x="2939640" y="3384597"/>
            <a:ext cx="1417068" cy="1380088"/>
            <a:chOff x="2048793" y="4948424"/>
            <a:chExt cx="1062732" cy="1034999"/>
          </a:xfrm>
        </p:grpSpPr>
        <p:sp>
          <p:nvSpPr>
            <p:cNvPr id="189" name="Rectangle 188"/>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0" name="Straight Connector 189"/>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92" name="Group 191"/>
          <p:cNvGrpSpPr/>
          <p:nvPr/>
        </p:nvGrpSpPr>
        <p:grpSpPr>
          <a:xfrm>
            <a:off x="2936300" y="3381231"/>
            <a:ext cx="1417068" cy="1380088"/>
            <a:chOff x="2048793" y="4948424"/>
            <a:chExt cx="1062732" cy="1034999"/>
          </a:xfrm>
        </p:grpSpPr>
        <p:sp>
          <p:nvSpPr>
            <p:cNvPr id="193" name="Rectangle 192"/>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4" name="Straight Connector 193"/>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96" name="Group 195"/>
          <p:cNvGrpSpPr/>
          <p:nvPr/>
        </p:nvGrpSpPr>
        <p:grpSpPr>
          <a:xfrm>
            <a:off x="2939640" y="3372615"/>
            <a:ext cx="1417068" cy="1380088"/>
            <a:chOff x="2048793" y="4948424"/>
            <a:chExt cx="1062732" cy="1034999"/>
          </a:xfrm>
        </p:grpSpPr>
        <p:sp>
          <p:nvSpPr>
            <p:cNvPr id="197" name="Rectangle 196"/>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8" name="Straight Connector 197"/>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0" name="Group 199"/>
          <p:cNvGrpSpPr/>
          <p:nvPr/>
        </p:nvGrpSpPr>
        <p:grpSpPr>
          <a:xfrm>
            <a:off x="2936300" y="3369249"/>
            <a:ext cx="1417068" cy="1380088"/>
            <a:chOff x="2048793" y="4948424"/>
            <a:chExt cx="1062732" cy="1034999"/>
          </a:xfrm>
        </p:grpSpPr>
        <p:sp>
          <p:nvSpPr>
            <p:cNvPr id="201" name="Rectangle 200"/>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02" name="Straight Connector 201"/>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4" name="Group 203"/>
          <p:cNvGrpSpPr/>
          <p:nvPr/>
        </p:nvGrpSpPr>
        <p:grpSpPr>
          <a:xfrm>
            <a:off x="2936300" y="3381231"/>
            <a:ext cx="1417068" cy="1380088"/>
            <a:chOff x="2048793" y="4948424"/>
            <a:chExt cx="1062732" cy="1034999"/>
          </a:xfrm>
        </p:grpSpPr>
        <p:sp>
          <p:nvSpPr>
            <p:cNvPr id="205" name="Rectangle 204"/>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06" name="Straight Connector 205"/>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a:off x="2932960" y="3377865"/>
            <a:ext cx="1417068" cy="1380088"/>
            <a:chOff x="2048793" y="4948424"/>
            <a:chExt cx="1062732" cy="1034999"/>
          </a:xfrm>
        </p:grpSpPr>
        <p:sp>
          <p:nvSpPr>
            <p:cNvPr id="209" name="Rectangle 208"/>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10" name="Straight Connector 209"/>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sp>
        <p:nvSpPr>
          <p:cNvPr id="213" name="Rectangle 212"/>
          <p:cNvSpPr/>
          <p:nvPr/>
        </p:nvSpPr>
        <p:spPr>
          <a:xfrm>
            <a:off x="274728" y="5194133"/>
            <a:ext cx="5128405" cy="110592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214" name="TextBox 213"/>
          <p:cNvSpPr txBox="1"/>
          <p:nvPr/>
        </p:nvSpPr>
        <p:spPr>
          <a:xfrm>
            <a:off x="235496" y="5560406"/>
            <a:ext cx="1737966" cy="369332"/>
          </a:xfrm>
          <a:prstGeom prst="rect">
            <a:avLst/>
          </a:prstGeom>
          <a:noFill/>
        </p:spPr>
        <p:txBody>
          <a:bodyPr wrap="square" rtlCol="0">
            <a:spAutoFit/>
          </a:bodyPr>
          <a:lstStyle/>
          <a:p>
            <a:pPr algn="ctr"/>
            <a:r>
              <a:rPr lang="en-US" dirty="0" smtClean="0"/>
              <a:t>Achievements:</a:t>
            </a:r>
            <a:endParaRPr lang="en-US" dirty="0"/>
          </a:p>
        </p:txBody>
      </p:sp>
      <p:sp>
        <p:nvSpPr>
          <p:cNvPr id="215" name="Rectangle 214"/>
          <p:cNvSpPr/>
          <p:nvPr/>
        </p:nvSpPr>
        <p:spPr>
          <a:xfrm>
            <a:off x="4239961" y="5194133"/>
            <a:ext cx="1147852" cy="1072124"/>
          </a:xfrm>
          <a:prstGeom prst="rect">
            <a:avLst/>
          </a:prstGeom>
          <a:blipFill rotWithShape="1">
            <a:blip r:embed="rId9"/>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Natural</a:t>
            </a:r>
          </a:p>
          <a:p>
            <a:pPr algn="ctr"/>
            <a:r>
              <a:rPr lang="en-US" dirty="0" smtClean="0"/>
              <a:t>Gas</a:t>
            </a:r>
            <a:endParaRPr lang="en-US" dirty="0"/>
          </a:p>
        </p:txBody>
      </p:sp>
      <p:grpSp>
        <p:nvGrpSpPr>
          <p:cNvPr id="233" name="Group 232"/>
          <p:cNvGrpSpPr/>
          <p:nvPr/>
        </p:nvGrpSpPr>
        <p:grpSpPr>
          <a:xfrm>
            <a:off x="3761007" y="1856816"/>
            <a:ext cx="1642126" cy="1040745"/>
            <a:chOff x="163040" y="5035552"/>
            <a:chExt cx="1772789" cy="1123557"/>
          </a:xfrm>
        </p:grpSpPr>
        <p:pic>
          <p:nvPicPr>
            <p:cNvPr id="23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63040" y="5035552"/>
              <a:ext cx="1772789" cy="1123557"/>
            </a:xfrm>
            <a:prstGeom prst="rect">
              <a:avLst/>
            </a:prstGeom>
            <a:noFill/>
            <a:ln w="9525">
              <a:noFill/>
              <a:miter lim="800000"/>
              <a:headEnd/>
              <a:tailEnd/>
            </a:ln>
          </p:spPr>
        </p:pic>
        <p:sp>
          <p:nvSpPr>
            <p:cNvPr id="235" name="TextBox 234"/>
            <p:cNvSpPr txBox="1"/>
            <p:nvPr/>
          </p:nvSpPr>
          <p:spPr>
            <a:xfrm>
              <a:off x="163040" y="5043322"/>
              <a:ext cx="1772789" cy="646331"/>
            </a:xfrm>
            <a:prstGeom prst="rect">
              <a:avLst/>
            </a:prstGeom>
            <a:noFill/>
          </p:spPr>
          <p:txBody>
            <a:bodyPr wrap="square" rtlCol="0" anchor="ctr">
              <a:spAutoFit/>
            </a:bodyPr>
            <a:lstStyle/>
            <a:p>
              <a:pPr algn="ctr"/>
              <a:r>
                <a:rPr lang="en-US" dirty="0" smtClean="0">
                  <a:solidFill>
                    <a:schemeClr val="bg1"/>
                  </a:solidFill>
                </a:rPr>
                <a:t>Capping Rock</a:t>
              </a:r>
            </a:p>
            <a:p>
              <a:pPr algn="ctr"/>
              <a:r>
                <a:rPr lang="en-US" dirty="0" smtClean="0">
                  <a:solidFill>
                    <a:schemeClr val="bg1"/>
                  </a:solidFill>
                </a:rPr>
                <a:t>(non-porous)</a:t>
              </a:r>
              <a:endParaRPr lang="en-US" dirty="0">
                <a:solidFill>
                  <a:schemeClr val="bg1"/>
                </a:solidFill>
              </a:endParaRPr>
            </a:p>
          </p:txBody>
        </p:sp>
      </p:grpSp>
      <p:grpSp>
        <p:nvGrpSpPr>
          <p:cNvPr id="236" name="Group 235"/>
          <p:cNvGrpSpPr/>
          <p:nvPr/>
        </p:nvGrpSpPr>
        <p:grpSpPr>
          <a:xfrm>
            <a:off x="3761007" y="1848281"/>
            <a:ext cx="1642126" cy="1040745"/>
            <a:chOff x="163040" y="5035552"/>
            <a:chExt cx="1772789" cy="1123557"/>
          </a:xfrm>
        </p:grpSpPr>
        <p:pic>
          <p:nvPicPr>
            <p:cNvPr id="23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63040" y="5035552"/>
              <a:ext cx="1772789" cy="1123557"/>
            </a:xfrm>
            <a:prstGeom prst="rect">
              <a:avLst/>
            </a:prstGeom>
            <a:noFill/>
            <a:ln w="9525">
              <a:noFill/>
              <a:miter lim="800000"/>
              <a:headEnd/>
              <a:tailEnd/>
            </a:ln>
          </p:spPr>
        </p:pic>
        <p:sp>
          <p:nvSpPr>
            <p:cNvPr id="238" name="TextBox 237"/>
            <p:cNvSpPr txBox="1"/>
            <p:nvPr/>
          </p:nvSpPr>
          <p:spPr>
            <a:xfrm>
              <a:off x="163040" y="5043322"/>
              <a:ext cx="1772789" cy="646331"/>
            </a:xfrm>
            <a:prstGeom prst="rect">
              <a:avLst/>
            </a:prstGeom>
            <a:noFill/>
          </p:spPr>
          <p:txBody>
            <a:bodyPr wrap="square" rtlCol="0" anchor="ctr">
              <a:spAutoFit/>
            </a:bodyPr>
            <a:lstStyle/>
            <a:p>
              <a:pPr algn="ctr"/>
              <a:r>
                <a:rPr lang="en-US" dirty="0" smtClean="0">
                  <a:solidFill>
                    <a:schemeClr val="bg1"/>
                  </a:solidFill>
                </a:rPr>
                <a:t>Capping Rock</a:t>
              </a:r>
            </a:p>
            <a:p>
              <a:pPr algn="ctr"/>
              <a:r>
                <a:rPr lang="en-US" dirty="0" smtClean="0">
                  <a:solidFill>
                    <a:schemeClr val="bg1"/>
                  </a:solidFill>
                </a:rPr>
                <a:t>(non-porous)</a:t>
              </a:r>
              <a:endParaRPr lang="en-US" dirty="0">
                <a:solidFill>
                  <a:schemeClr val="bg1"/>
                </a:solidFill>
              </a:endParaRPr>
            </a:p>
          </p:txBody>
        </p:sp>
      </p:grpSp>
    </p:spTree>
    <p:extLst>
      <p:ext uri="{BB962C8B-B14F-4D97-AF65-F5344CB8AC3E}">
        <p14:creationId xmlns:p14="http://schemas.microsoft.com/office/powerpoint/2010/main" val="1074873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5704" y="609600"/>
            <a:ext cx="5867400" cy="1219200"/>
          </a:xfrm>
        </p:spPr>
        <p:txBody>
          <a:bodyPr/>
          <a:lstStyle/>
          <a:p>
            <a:pPr algn="ctr"/>
            <a:r>
              <a:rPr lang="en-US" sz="4400" dirty="0" smtClean="0"/>
              <a:t>Lab Time!</a:t>
            </a:r>
            <a:endParaRPr lang="en-US" sz="4400" dirty="0"/>
          </a:p>
        </p:txBody>
      </p:sp>
      <p:sp>
        <p:nvSpPr>
          <p:cNvPr id="4" name="Text Placeholder 3"/>
          <p:cNvSpPr>
            <a:spLocks noGrp="1"/>
          </p:cNvSpPr>
          <p:nvPr>
            <p:ph type="body" sz="half" idx="2"/>
          </p:nvPr>
        </p:nvSpPr>
        <p:spPr>
          <a:xfrm>
            <a:off x="167640" y="822960"/>
            <a:ext cx="2740152" cy="5257800"/>
          </a:xfrm>
        </p:spPr>
        <p:txBody>
          <a:bodyPr>
            <a:normAutofit/>
          </a:bodyPr>
          <a:lstStyle/>
          <a:p>
            <a:r>
              <a:rPr lang="en-US" sz="2400" dirty="0" smtClean="0"/>
              <a:t>Lab Objectives:</a:t>
            </a:r>
          </a:p>
          <a:p>
            <a:pPr marL="342900" indent="-342900">
              <a:buFont typeface="Wingdings" pitchFamily="2" charset="2"/>
              <a:buChar char="q"/>
            </a:pPr>
            <a:endParaRPr lang="en-US" sz="1800" b="1" dirty="0" smtClean="0"/>
          </a:p>
          <a:p>
            <a:pPr marL="342900" indent="-342900">
              <a:buFont typeface="Wingdings" pitchFamily="2" charset="2"/>
              <a:buChar char="q"/>
            </a:pPr>
            <a:r>
              <a:rPr lang="en-US" sz="1800" b="1" dirty="0" smtClean="0"/>
              <a:t>Simulate some aspects of oil creation</a:t>
            </a:r>
            <a:endParaRPr lang="en-US" sz="1800" dirty="0"/>
          </a:p>
          <a:p>
            <a:pPr marL="342900" indent="-342900">
              <a:buFont typeface="Wingdings" pitchFamily="2" charset="2"/>
              <a:buChar char="q"/>
            </a:pPr>
            <a:endParaRPr lang="en-US" sz="1800" b="1" dirty="0" smtClean="0"/>
          </a:p>
          <a:p>
            <a:pPr marL="342900" indent="-342900">
              <a:buFont typeface="Wingdings" pitchFamily="2" charset="2"/>
              <a:buChar char="q"/>
            </a:pPr>
            <a:endParaRPr lang="en-US" sz="1800" b="1" dirty="0"/>
          </a:p>
          <a:p>
            <a:pPr marL="342900" indent="-342900">
              <a:buFont typeface="Wingdings" pitchFamily="2" charset="2"/>
              <a:buChar char="q"/>
            </a:pPr>
            <a:r>
              <a:rPr lang="en-US" sz="1800" b="1" dirty="0" smtClean="0"/>
              <a:t>Observe how different environments affect oil creation</a:t>
            </a:r>
          </a:p>
          <a:p>
            <a:endParaRPr lang="en-US" sz="1800" b="1" dirty="0" smtClean="0"/>
          </a:p>
        </p:txBody>
      </p:sp>
      <p:sp>
        <p:nvSpPr>
          <p:cNvPr id="5" name="Date Placeholder 4"/>
          <p:cNvSpPr>
            <a:spLocks noGrp="1"/>
          </p:cNvSpPr>
          <p:nvPr>
            <p:ph type="dt" sz="half" idx="10"/>
          </p:nvPr>
        </p:nvSpPr>
        <p:spPr/>
        <p:txBody>
          <a:bodyPr/>
          <a:lstStyle/>
          <a:p>
            <a:r>
              <a:rPr lang="en-US" smtClean="0"/>
              <a:t>Scripps Classroom Connection</a:t>
            </a:r>
            <a:endParaRPr lang="en-US" dirty="0"/>
          </a:p>
        </p:txBody>
      </p:sp>
      <p:sp>
        <p:nvSpPr>
          <p:cNvPr id="6" name="Footer Placeholder 5"/>
          <p:cNvSpPr>
            <a:spLocks noGrp="1"/>
          </p:cNvSpPr>
          <p:nvPr>
            <p:ph type="ftr" sz="quarter" idx="11"/>
          </p:nvPr>
        </p:nvSpPr>
        <p:spPr/>
        <p:txBody>
          <a:bodyPr/>
          <a:lstStyle/>
          <a:p>
            <a:r>
              <a:rPr lang="en-US" smtClean="0"/>
              <a:t>http://earthref.org/SCC</a:t>
            </a:r>
            <a:endParaRPr lang="en-US" dirty="0" smtClean="0"/>
          </a:p>
        </p:txBody>
      </p:sp>
      <p:pic>
        <p:nvPicPr>
          <p:cNvPr id="7" name="Picture Placeholder 6"/>
          <p:cNvPicPr>
            <a:picLocks noGrp="1" noChangeAspect="1"/>
          </p:cNvPicPr>
          <p:nvPr>
            <p:ph type="pic" idx="1"/>
          </p:nvPr>
        </p:nvPicPr>
        <p:blipFill>
          <a:blip r:embed="rId3"/>
          <a:srcRect t="3455" b="3455"/>
          <a:stretch>
            <a:fillRect/>
          </a:stretch>
        </p:blipFill>
        <p:spPr>
          <a:xfrm>
            <a:off x="3000375" y="1828800"/>
            <a:ext cx="5867400" cy="4267200"/>
          </a:xfrm>
        </p:spPr>
      </p:pic>
    </p:spTree>
    <p:extLst>
      <p:ext uri="{BB962C8B-B14F-4D97-AF65-F5344CB8AC3E}">
        <p14:creationId xmlns:p14="http://schemas.microsoft.com/office/powerpoint/2010/main" val="13290606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800px-Pumpjacks.JPG"/>
          <p:cNvPicPr>
            <a:picLocks noChangeAspect="1"/>
          </p:cNvPicPr>
          <p:nvPr/>
        </p:nvPicPr>
        <p:blipFill rotWithShape="1">
          <a:blip r:embed="rId3">
            <a:extLst>
              <a:ext uri="{28A0092B-C50C-407E-A947-70E740481C1C}">
                <a14:useLocalDpi xmlns:a14="http://schemas.microsoft.com/office/drawing/2010/main" val="0"/>
              </a:ext>
            </a:extLst>
          </a:blip>
          <a:srcRect t="3921"/>
          <a:stretch/>
        </p:blipFill>
        <p:spPr>
          <a:xfrm>
            <a:off x="163040" y="2453706"/>
            <a:ext cx="8819530" cy="3940271"/>
          </a:xfrm>
          <a:prstGeom prst="rect">
            <a:avLst/>
          </a:prstGeom>
        </p:spPr>
      </p:pic>
      <p:sp>
        <p:nvSpPr>
          <p:cNvPr id="2" name="Subtitle 1"/>
          <p:cNvSpPr>
            <a:spLocks noGrp="1"/>
          </p:cNvSpPr>
          <p:nvPr>
            <p:ph type="subTitle" idx="1"/>
          </p:nvPr>
        </p:nvSpPr>
        <p:spPr>
          <a:xfrm>
            <a:off x="287528" y="2568752"/>
            <a:ext cx="8494066" cy="3209544"/>
          </a:xfrm>
        </p:spPr>
        <p:txBody>
          <a:bodyPr>
            <a:noAutofit/>
          </a:bodyPr>
          <a:lstStyle/>
          <a:p>
            <a:pPr marL="0" indent="0">
              <a:buNone/>
            </a:pPr>
            <a:r>
              <a:rPr lang="en-US" sz="2800" dirty="0" smtClean="0"/>
              <a:t>Oil forms only under some very specific conditions.  What are they?</a:t>
            </a:r>
          </a:p>
          <a:p>
            <a:pPr marL="0" indent="0">
              <a:buNone/>
            </a:pPr>
            <a:endParaRPr lang="en-US" sz="1400" dirty="0" smtClean="0"/>
          </a:p>
          <a:p>
            <a:pPr marL="0" indent="0">
              <a:buNone/>
            </a:pPr>
            <a:r>
              <a:rPr lang="en-US" sz="2800" dirty="0" smtClean="0"/>
              <a:t>Oil collects at specific locations.  Where might you be likely to find an oil reservoir?</a:t>
            </a:r>
            <a:endParaRPr lang="en-US" sz="2800" dirty="0"/>
          </a:p>
        </p:txBody>
      </p:sp>
      <p:sp>
        <p:nvSpPr>
          <p:cNvPr id="5" name="Date Placeholder 4"/>
          <p:cNvSpPr>
            <a:spLocks noGrp="1"/>
          </p:cNvSpPr>
          <p:nvPr>
            <p:ph type="dt" sz="half" idx="10"/>
          </p:nvPr>
        </p:nvSpPr>
        <p:spPr/>
        <p:txBody>
          <a:bodyPr/>
          <a:lstStyle/>
          <a:p>
            <a:r>
              <a:rPr lang="en-US" smtClean="0"/>
              <a:t>Scripps Classroom Connection</a:t>
            </a:r>
            <a:endParaRPr lang="en-US" dirty="0"/>
          </a:p>
        </p:txBody>
      </p:sp>
      <p:sp>
        <p:nvSpPr>
          <p:cNvPr id="4" name="Footer Placeholder 3"/>
          <p:cNvSpPr>
            <a:spLocks noGrp="1"/>
          </p:cNvSpPr>
          <p:nvPr>
            <p:ph type="ftr" sz="quarter" idx="11"/>
          </p:nvPr>
        </p:nvSpPr>
        <p:spPr/>
        <p:txBody>
          <a:bodyPr/>
          <a:lstStyle/>
          <a:p>
            <a:r>
              <a:rPr lang="en-US" smtClean="0"/>
              <a:t>http://earthref.org/SCC</a:t>
            </a:r>
            <a:endParaRPr lang="en-US" dirty="0"/>
          </a:p>
        </p:txBody>
      </p:sp>
      <p:sp>
        <p:nvSpPr>
          <p:cNvPr id="3" name="Title 2"/>
          <p:cNvSpPr>
            <a:spLocks noGrp="1"/>
          </p:cNvSpPr>
          <p:nvPr>
            <p:ph type="ctrTitle"/>
          </p:nvPr>
        </p:nvSpPr>
        <p:spPr/>
        <p:txBody>
          <a:bodyPr anchor="ctr">
            <a:normAutofit/>
          </a:bodyPr>
          <a:lstStyle/>
          <a:p>
            <a:r>
              <a:rPr lang="en-US" dirty="0" smtClean="0"/>
              <a:t>Wrap Up</a:t>
            </a:r>
            <a:endParaRPr lang="en-US" dirty="0"/>
          </a:p>
        </p:txBody>
      </p:sp>
      <p:pic>
        <p:nvPicPr>
          <p:cNvPr id="7" name="Picture 5"/>
          <p:cNvPicPr>
            <a:picLocks noChangeAspect="1" noChangeArrowheads="1"/>
          </p:cNvPicPr>
          <p:nvPr/>
        </p:nvPicPr>
        <p:blipFill>
          <a:blip r:embed="rId4">
            <a:clrChange>
              <a:clrFrom>
                <a:srgbClr val="C5D1D7"/>
              </a:clrFrom>
              <a:clrTo>
                <a:srgbClr val="C5D1D7">
                  <a:alpha val="0"/>
                </a:srgbClr>
              </a:clrTo>
            </a:clrChange>
          </a:blip>
          <a:srcRect/>
          <a:stretch>
            <a:fillRect/>
          </a:stretch>
        </p:blipFill>
        <p:spPr bwMode="auto">
          <a:xfrm>
            <a:off x="4239961" y="2096038"/>
            <a:ext cx="652241" cy="636461"/>
          </a:xfrm>
          <a:prstGeom prst="rect">
            <a:avLst/>
          </a:prstGeom>
          <a:noFill/>
          <a:ln w="9525">
            <a:noFill/>
            <a:miter lim="800000"/>
            <a:headEnd/>
            <a:tailEnd/>
          </a:ln>
        </p:spPr>
      </p:pic>
    </p:spTree>
    <p:extLst>
      <p:ext uri="{BB962C8B-B14F-4D97-AF65-F5344CB8AC3E}">
        <p14:creationId xmlns:p14="http://schemas.microsoft.com/office/powerpoint/2010/main" val="37096876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Oil Formation</a:t>
            </a:r>
            <a:endParaRPr lang="en-US" dirty="0"/>
          </a:p>
        </p:txBody>
      </p:sp>
      <p:sp>
        <p:nvSpPr>
          <p:cNvPr id="4" name="Date Placeholder 3"/>
          <p:cNvSpPr>
            <a:spLocks noGrp="1"/>
          </p:cNvSpPr>
          <p:nvPr>
            <p:ph type="dt" sz="half" idx="10"/>
          </p:nvPr>
        </p:nvSpPr>
        <p:spPr/>
        <p:txBody>
          <a:bodyPr/>
          <a:lstStyle/>
          <a:p>
            <a:r>
              <a:rPr lang="en-US" smtClean="0"/>
              <a:t>Scripps Classroom Connection</a:t>
            </a:r>
            <a:endParaRPr lang="en-US" dirty="0"/>
          </a:p>
        </p:txBody>
      </p:sp>
      <p:sp>
        <p:nvSpPr>
          <p:cNvPr id="5" name="Footer Placeholder 4"/>
          <p:cNvSpPr>
            <a:spLocks noGrp="1"/>
          </p:cNvSpPr>
          <p:nvPr>
            <p:ph type="ftr" sz="quarter" idx="12"/>
          </p:nvPr>
        </p:nvSpPr>
        <p:spPr/>
        <p:txBody>
          <a:bodyPr/>
          <a:lstStyle/>
          <a:p>
            <a:r>
              <a:rPr lang="en-US" smtClean="0"/>
              <a:t>http://earthref.org/SCC</a:t>
            </a:r>
            <a:endParaRPr lang="en-US" dirty="0"/>
          </a:p>
        </p:txBody>
      </p:sp>
      <p:pic>
        <p:nvPicPr>
          <p:cNvPr id="6" name="Series - Part 1- Oil and gas - Million year-old treasures beneath the ear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635475"/>
            <a:ext cx="8128000" cy="4445000"/>
          </a:xfrm>
          <a:prstGeom prst="rect">
            <a:avLst/>
          </a:prstGeom>
        </p:spPr>
      </p:pic>
    </p:spTree>
    <p:extLst>
      <p:ext uri="{BB962C8B-B14F-4D97-AF65-F5344CB8AC3E}">
        <p14:creationId xmlns:p14="http://schemas.microsoft.com/office/powerpoint/2010/main" val="13935572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smtClean="0"/>
              <a:t>Video </a:t>
            </a:r>
            <a:r>
              <a:rPr lang="en-US" dirty="0" smtClean="0"/>
              <a:t>Review</a:t>
            </a:r>
            <a:endParaRPr lang="en-US" dirty="0"/>
          </a:p>
        </p:txBody>
      </p:sp>
      <p:sp>
        <p:nvSpPr>
          <p:cNvPr id="4" name="Date Placeholder 3"/>
          <p:cNvSpPr>
            <a:spLocks noGrp="1"/>
          </p:cNvSpPr>
          <p:nvPr>
            <p:ph type="dt" sz="half" idx="10"/>
          </p:nvPr>
        </p:nvSpPr>
        <p:spPr/>
        <p:txBody>
          <a:bodyPr/>
          <a:lstStyle/>
          <a:p>
            <a:r>
              <a:rPr lang="en-US" smtClean="0"/>
              <a:t>Scripps Classroom Connection</a:t>
            </a:r>
            <a:endParaRPr lang="en-US" dirty="0"/>
          </a:p>
        </p:txBody>
      </p:sp>
      <p:sp>
        <p:nvSpPr>
          <p:cNvPr id="5" name="Footer Placeholder 4"/>
          <p:cNvSpPr>
            <a:spLocks noGrp="1"/>
          </p:cNvSpPr>
          <p:nvPr>
            <p:ph type="ftr" sz="quarter" idx="12"/>
          </p:nvPr>
        </p:nvSpPr>
        <p:spPr/>
        <p:txBody>
          <a:bodyPr/>
          <a:lstStyle/>
          <a:p>
            <a:r>
              <a:rPr lang="en-US" smtClean="0"/>
              <a:t>http://earthref.org/SCC</a:t>
            </a:r>
            <a:endParaRPr lang="en-US" dirty="0"/>
          </a:p>
        </p:txBody>
      </p:sp>
      <p:pic>
        <p:nvPicPr>
          <p:cNvPr id="10" name="Picture 5"/>
          <p:cNvPicPr>
            <a:picLocks noChangeAspect="1" noChangeArrowheads="1"/>
          </p:cNvPicPr>
          <p:nvPr/>
        </p:nvPicPr>
        <p:blipFill>
          <a:blip r:embed="rId3">
            <a:clrChange>
              <a:clrFrom>
                <a:srgbClr val="C5D1D7"/>
              </a:clrFrom>
              <a:clrTo>
                <a:srgbClr val="C5D1D7">
                  <a:alpha val="0"/>
                </a:srgbClr>
              </a:clrTo>
            </a:clrChange>
          </a:blip>
          <a:srcRect/>
          <a:stretch>
            <a:fillRect/>
          </a:stretch>
        </p:blipFill>
        <p:spPr bwMode="auto">
          <a:xfrm>
            <a:off x="4239961" y="987552"/>
            <a:ext cx="652241" cy="636461"/>
          </a:xfrm>
          <a:prstGeom prst="rect">
            <a:avLst/>
          </a:prstGeom>
          <a:noFill/>
          <a:ln w="9525">
            <a:noFill/>
            <a:miter lim="800000"/>
            <a:headEnd/>
            <a:tailEnd/>
          </a:ln>
        </p:spPr>
      </p:pic>
      <p:grpSp>
        <p:nvGrpSpPr>
          <p:cNvPr id="15" name="Group 14"/>
          <p:cNvGrpSpPr/>
          <p:nvPr/>
        </p:nvGrpSpPr>
        <p:grpSpPr>
          <a:xfrm>
            <a:off x="301752" y="1405264"/>
            <a:ext cx="8534400" cy="992903"/>
            <a:chOff x="301752" y="2086824"/>
            <a:chExt cx="8534400" cy="992903"/>
          </a:xfrm>
        </p:grpSpPr>
        <p:sp>
          <p:nvSpPr>
            <p:cNvPr id="8" name="TextBox 7"/>
            <p:cNvSpPr txBox="1"/>
            <p:nvPr/>
          </p:nvSpPr>
          <p:spPr>
            <a:xfrm>
              <a:off x="301752" y="2338917"/>
              <a:ext cx="8534400" cy="646331"/>
            </a:xfrm>
            <a:prstGeom prst="rect">
              <a:avLst/>
            </a:prstGeom>
            <a:noFill/>
          </p:spPr>
          <p:txBody>
            <a:bodyPr wrap="square" rtlCol="0">
              <a:spAutoFit/>
            </a:bodyPr>
            <a:lstStyle/>
            <a:p>
              <a:r>
                <a:rPr lang="en-US" b="1" dirty="0" smtClean="0"/>
                <a:t>Plants and photosynthetic animals (diatoms)</a:t>
              </a:r>
            </a:p>
            <a:p>
              <a:r>
                <a:rPr lang="en-US" dirty="0"/>
                <a:t>	</a:t>
              </a:r>
              <a:r>
                <a:rPr lang="en-US" dirty="0" smtClean="0"/>
                <a:t>These are the matter that make up the fossil fuel.</a:t>
              </a:r>
            </a:p>
          </p:txBody>
        </p:sp>
        <p:pic>
          <p:nvPicPr>
            <p:cNvPr id="220" name="Picture 219" descr="Wolf-River-swamp-North-Mississippi.jpg"/>
            <p:cNvPicPr>
              <a:picLocks noChangeAspect="1"/>
            </p:cNvPicPr>
            <p:nvPr/>
          </p:nvPicPr>
          <p:blipFill rotWithShape="1">
            <a:blip r:embed="rId4" cstate="print"/>
            <a:srcRect l="35744" t="8946" r="35427" b="21910"/>
            <a:stretch/>
          </p:blipFill>
          <p:spPr>
            <a:xfrm>
              <a:off x="5823122" y="2086824"/>
              <a:ext cx="1066628" cy="992903"/>
            </a:xfrm>
            <a:prstGeom prst="rect">
              <a:avLst/>
            </a:prstGeom>
          </p:spPr>
        </p:pic>
      </p:grpSp>
      <p:grpSp>
        <p:nvGrpSpPr>
          <p:cNvPr id="28" name="Group 27"/>
          <p:cNvGrpSpPr/>
          <p:nvPr/>
        </p:nvGrpSpPr>
        <p:grpSpPr>
          <a:xfrm>
            <a:off x="295407" y="3789546"/>
            <a:ext cx="8534400" cy="1099194"/>
            <a:chOff x="295407" y="4471106"/>
            <a:chExt cx="8534400" cy="1099194"/>
          </a:xfrm>
        </p:grpSpPr>
        <p:sp>
          <p:nvSpPr>
            <p:cNvPr id="217" name="TextBox 216"/>
            <p:cNvSpPr txBox="1"/>
            <p:nvPr/>
          </p:nvSpPr>
          <p:spPr>
            <a:xfrm>
              <a:off x="295407" y="4565585"/>
              <a:ext cx="8534400" cy="646331"/>
            </a:xfrm>
            <a:prstGeom prst="rect">
              <a:avLst/>
            </a:prstGeom>
            <a:noFill/>
          </p:spPr>
          <p:txBody>
            <a:bodyPr wrap="square" rtlCol="0">
              <a:spAutoFit/>
            </a:bodyPr>
            <a:lstStyle/>
            <a:p>
              <a:r>
                <a:rPr lang="en-US" b="1" dirty="0" smtClean="0"/>
                <a:t>Heat</a:t>
              </a:r>
            </a:p>
            <a:p>
              <a:r>
                <a:rPr lang="en-US" dirty="0"/>
                <a:t>	</a:t>
              </a:r>
              <a:r>
                <a:rPr lang="en-US" dirty="0" smtClean="0"/>
                <a:t>Converts plant and animal matter to fossil fuel.</a:t>
              </a:r>
            </a:p>
          </p:txBody>
        </p:sp>
        <p:pic>
          <p:nvPicPr>
            <p:cNvPr id="223" name="Picture 222"/>
            <p:cNvPicPr>
              <a:picLocks noChangeAspect="1"/>
            </p:cNvPicPr>
            <p:nvPr/>
          </p:nvPicPr>
          <p:blipFill rotWithShape="1">
            <a:blip r:embed="rId5"/>
            <a:srcRect r="27333"/>
            <a:stretch/>
          </p:blipFill>
          <p:spPr>
            <a:xfrm>
              <a:off x="5695679" y="4471106"/>
              <a:ext cx="1065002" cy="1099194"/>
            </a:xfrm>
            <a:prstGeom prst="rect">
              <a:avLst/>
            </a:prstGeom>
          </p:spPr>
        </p:pic>
      </p:grpSp>
      <p:grpSp>
        <p:nvGrpSpPr>
          <p:cNvPr id="22" name="Group 21"/>
          <p:cNvGrpSpPr/>
          <p:nvPr/>
        </p:nvGrpSpPr>
        <p:grpSpPr>
          <a:xfrm>
            <a:off x="305990" y="3143215"/>
            <a:ext cx="8534400" cy="1133824"/>
            <a:chOff x="305990" y="3824775"/>
            <a:chExt cx="8534400" cy="1133824"/>
          </a:xfrm>
        </p:grpSpPr>
        <p:sp>
          <p:nvSpPr>
            <p:cNvPr id="216" name="TextBox 215"/>
            <p:cNvSpPr txBox="1"/>
            <p:nvPr/>
          </p:nvSpPr>
          <p:spPr>
            <a:xfrm>
              <a:off x="305990" y="3824775"/>
              <a:ext cx="8534400" cy="646331"/>
            </a:xfrm>
            <a:prstGeom prst="rect">
              <a:avLst/>
            </a:prstGeom>
            <a:noFill/>
          </p:spPr>
          <p:txBody>
            <a:bodyPr wrap="square" rtlCol="0">
              <a:spAutoFit/>
            </a:bodyPr>
            <a:lstStyle/>
            <a:p>
              <a:r>
                <a:rPr lang="en-US" b="1" dirty="0" smtClean="0"/>
                <a:t>Pressure</a:t>
              </a:r>
            </a:p>
            <a:p>
              <a:r>
                <a:rPr lang="en-US" dirty="0"/>
                <a:t>	</a:t>
              </a:r>
              <a:r>
                <a:rPr lang="en-US" dirty="0" smtClean="0"/>
                <a:t>Concentrates the plant and animal matter, and generates heat.</a:t>
              </a:r>
            </a:p>
          </p:txBody>
        </p:sp>
        <p:pic>
          <p:nvPicPr>
            <p:cNvPr id="226" name="Picture 225"/>
            <p:cNvPicPr>
              <a:picLocks noChangeAspect="1"/>
            </p:cNvPicPr>
            <p:nvPr/>
          </p:nvPicPr>
          <p:blipFill>
            <a:blip r:embed="rId6"/>
            <a:stretch>
              <a:fillRect/>
            </a:stretch>
          </p:blipFill>
          <p:spPr>
            <a:xfrm>
              <a:off x="7206708" y="3895049"/>
              <a:ext cx="1124324" cy="1063550"/>
            </a:xfrm>
            <a:prstGeom prst="rect">
              <a:avLst/>
            </a:prstGeom>
          </p:spPr>
        </p:pic>
      </p:grpSp>
      <p:grpSp>
        <p:nvGrpSpPr>
          <p:cNvPr id="235" name="Group 234"/>
          <p:cNvGrpSpPr/>
          <p:nvPr/>
        </p:nvGrpSpPr>
        <p:grpSpPr>
          <a:xfrm>
            <a:off x="305990" y="5450712"/>
            <a:ext cx="8534400" cy="950607"/>
            <a:chOff x="305990" y="5295812"/>
            <a:chExt cx="8534400" cy="950607"/>
          </a:xfrm>
        </p:grpSpPr>
        <p:sp>
          <p:nvSpPr>
            <p:cNvPr id="218" name="TextBox 217"/>
            <p:cNvSpPr txBox="1"/>
            <p:nvPr/>
          </p:nvSpPr>
          <p:spPr>
            <a:xfrm>
              <a:off x="305990" y="5295812"/>
              <a:ext cx="8534400" cy="646331"/>
            </a:xfrm>
            <a:prstGeom prst="rect">
              <a:avLst/>
            </a:prstGeom>
            <a:noFill/>
          </p:spPr>
          <p:txBody>
            <a:bodyPr wrap="square" rtlCol="0">
              <a:spAutoFit/>
            </a:bodyPr>
            <a:lstStyle/>
            <a:p>
              <a:r>
                <a:rPr lang="en-US" b="1" dirty="0" smtClean="0"/>
                <a:t>Time</a:t>
              </a:r>
            </a:p>
            <a:p>
              <a:r>
                <a:rPr lang="en-US" dirty="0"/>
                <a:t>	</a:t>
              </a:r>
              <a:r>
                <a:rPr lang="en-US" dirty="0" smtClean="0"/>
                <a:t>Hundreds of Millions of Years </a:t>
              </a:r>
            </a:p>
          </p:txBody>
        </p:sp>
        <p:pic>
          <p:nvPicPr>
            <p:cNvPr id="229" name="Picture 228"/>
            <p:cNvPicPr>
              <a:picLocks noChangeAspect="1"/>
            </p:cNvPicPr>
            <p:nvPr/>
          </p:nvPicPr>
          <p:blipFill>
            <a:blip r:embed="rId7"/>
            <a:stretch>
              <a:fillRect/>
            </a:stretch>
          </p:blipFill>
          <p:spPr>
            <a:xfrm>
              <a:off x="4090023" y="5306610"/>
              <a:ext cx="939809" cy="939809"/>
            </a:xfrm>
            <a:prstGeom prst="rect">
              <a:avLst/>
            </a:prstGeom>
          </p:spPr>
        </p:pic>
      </p:grpSp>
      <p:grpSp>
        <p:nvGrpSpPr>
          <p:cNvPr id="16" name="Group 15"/>
          <p:cNvGrpSpPr/>
          <p:nvPr/>
        </p:nvGrpSpPr>
        <p:grpSpPr>
          <a:xfrm>
            <a:off x="301752" y="2234798"/>
            <a:ext cx="8571194" cy="908417"/>
            <a:chOff x="301752" y="2916358"/>
            <a:chExt cx="8571194" cy="908417"/>
          </a:xfrm>
        </p:grpSpPr>
        <p:sp>
          <p:nvSpPr>
            <p:cNvPr id="212" name="TextBox 211"/>
            <p:cNvSpPr txBox="1"/>
            <p:nvPr/>
          </p:nvSpPr>
          <p:spPr>
            <a:xfrm>
              <a:off x="301752" y="3079727"/>
              <a:ext cx="8534400" cy="646331"/>
            </a:xfrm>
            <a:prstGeom prst="rect">
              <a:avLst/>
            </a:prstGeom>
            <a:noFill/>
          </p:spPr>
          <p:txBody>
            <a:bodyPr wrap="square" rtlCol="0">
              <a:spAutoFit/>
            </a:bodyPr>
            <a:lstStyle/>
            <a:p>
              <a:r>
                <a:rPr lang="en-US" b="1" dirty="0" smtClean="0"/>
                <a:t>Anoxic Environment</a:t>
              </a:r>
            </a:p>
            <a:p>
              <a:r>
                <a:rPr lang="en-US" dirty="0"/>
                <a:t>	</a:t>
              </a:r>
              <a:r>
                <a:rPr lang="en-US" dirty="0" smtClean="0"/>
                <a:t>Required for chemical energy to be retained, avoiding decomposition.</a:t>
              </a:r>
            </a:p>
          </p:txBody>
        </p:sp>
        <p:grpSp>
          <p:nvGrpSpPr>
            <p:cNvPr id="231" name="Group 230"/>
            <p:cNvGrpSpPr/>
            <p:nvPr/>
          </p:nvGrpSpPr>
          <p:grpSpPr>
            <a:xfrm>
              <a:off x="7940188" y="2916358"/>
              <a:ext cx="932758" cy="908417"/>
              <a:chOff x="2048793" y="4948424"/>
              <a:chExt cx="1062732" cy="1034999"/>
            </a:xfrm>
          </p:grpSpPr>
          <p:sp>
            <p:nvSpPr>
              <p:cNvPr id="232" name="Rectangle 231"/>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33" name="Straight Connector 232"/>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sp>
        <p:nvSpPr>
          <p:cNvPr id="25" name="TextBox 24"/>
          <p:cNvSpPr txBox="1"/>
          <p:nvPr/>
        </p:nvSpPr>
        <p:spPr>
          <a:xfrm>
            <a:off x="292927" y="4687005"/>
            <a:ext cx="8534400" cy="646331"/>
          </a:xfrm>
          <a:prstGeom prst="rect">
            <a:avLst/>
          </a:prstGeom>
          <a:noFill/>
        </p:spPr>
        <p:txBody>
          <a:bodyPr wrap="square" rtlCol="0">
            <a:spAutoFit/>
          </a:bodyPr>
          <a:lstStyle/>
          <a:p>
            <a:r>
              <a:rPr lang="en-US" b="1" dirty="0" smtClean="0"/>
              <a:t>Capping Stone</a:t>
            </a:r>
            <a:endParaRPr lang="en-US" b="1" dirty="0" smtClean="0"/>
          </a:p>
          <a:p>
            <a:r>
              <a:rPr lang="en-US" dirty="0"/>
              <a:t>	</a:t>
            </a:r>
            <a:r>
              <a:rPr lang="en-US" dirty="0" smtClean="0"/>
              <a:t>Traps the “lighter” (less dense) oil.</a:t>
            </a:r>
            <a:endParaRPr lang="en-US" dirty="0" smtClean="0"/>
          </a:p>
        </p:txBody>
      </p:sp>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387813" y="5056298"/>
            <a:ext cx="1642126" cy="1040745"/>
          </a:xfrm>
          <a:prstGeom prst="rect">
            <a:avLst/>
          </a:prstGeom>
          <a:noFill/>
          <a:ln w="9525">
            <a:noFill/>
            <a:miter lim="800000"/>
            <a:headEnd/>
            <a:tailEnd/>
          </a:ln>
        </p:spPr>
      </p:pic>
    </p:spTree>
    <p:extLst>
      <p:ext uri="{BB962C8B-B14F-4D97-AF65-F5344CB8AC3E}">
        <p14:creationId xmlns:p14="http://schemas.microsoft.com/office/powerpoint/2010/main" val="2179299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pocket of oil trapped below the earth’s surface.</a:t>
            </a:r>
            <a:endParaRPr lang="en-US" dirty="0"/>
          </a:p>
        </p:txBody>
      </p:sp>
      <p:sp>
        <p:nvSpPr>
          <p:cNvPr id="4" name="Text Placeholder 3"/>
          <p:cNvSpPr>
            <a:spLocks noGrp="1"/>
          </p:cNvSpPr>
          <p:nvPr>
            <p:ph type="body" sz="half" idx="2"/>
          </p:nvPr>
        </p:nvSpPr>
        <p:spPr/>
        <p:txBody>
          <a:bodyPr>
            <a:normAutofit/>
          </a:bodyPr>
          <a:lstStyle/>
          <a:p>
            <a:r>
              <a:rPr lang="en-US" sz="2000" dirty="0" smtClean="0"/>
              <a:t>Instructions:</a:t>
            </a:r>
          </a:p>
          <a:p>
            <a:endParaRPr lang="en-US" sz="2000" dirty="0"/>
          </a:p>
          <a:p>
            <a:r>
              <a:rPr lang="en-US" sz="2000" dirty="0" smtClean="0"/>
              <a:t>Using the sentence strips given to you, create a process that will result in the following:</a:t>
            </a:r>
          </a:p>
        </p:txBody>
      </p:sp>
      <p:sp>
        <p:nvSpPr>
          <p:cNvPr id="5" name="Date Placeholder 4"/>
          <p:cNvSpPr>
            <a:spLocks noGrp="1"/>
          </p:cNvSpPr>
          <p:nvPr>
            <p:ph type="dt" sz="half" idx="10"/>
          </p:nvPr>
        </p:nvSpPr>
        <p:spPr/>
        <p:txBody>
          <a:bodyPr/>
          <a:lstStyle/>
          <a:p>
            <a:r>
              <a:rPr lang="en-US" smtClean="0"/>
              <a:t>Scripps Classroom Connection</a:t>
            </a:r>
            <a:endParaRPr lang="en-US" dirty="0"/>
          </a:p>
        </p:txBody>
      </p:sp>
      <p:sp>
        <p:nvSpPr>
          <p:cNvPr id="6" name="Footer Placeholder 5"/>
          <p:cNvSpPr>
            <a:spLocks noGrp="1"/>
          </p:cNvSpPr>
          <p:nvPr>
            <p:ph type="ftr" sz="quarter" idx="11"/>
          </p:nvPr>
        </p:nvSpPr>
        <p:spPr/>
        <p:txBody>
          <a:bodyPr/>
          <a:lstStyle/>
          <a:p>
            <a:r>
              <a:rPr lang="en-US" smtClean="0"/>
              <a:t>http://earthref.org/SCC</a:t>
            </a:r>
            <a:endParaRPr lang="en-US" dirty="0" smtClean="0"/>
          </a:p>
        </p:txBody>
      </p:sp>
      <p:pic>
        <p:nvPicPr>
          <p:cNvPr id="9" name="Picture Placeholder 8" descr="Gusher,_Oil_City,_Pennsylvania_1899_cph.3b14492.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91" t="29485" r="-591" b="11629"/>
          <a:stretch/>
        </p:blipFill>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smtClean="0"/>
              <a:t>Forming Oil Reserve</a:t>
            </a:r>
            <a:endParaRPr lang="en-US" dirty="0"/>
          </a:p>
        </p:txBody>
      </p:sp>
      <p:sp>
        <p:nvSpPr>
          <p:cNvPr id="4" name="Date Placeholder 3"/>
          <p:cNvSpPr>
            <a:spLocks noGrp="1"/>
          </p:cNvSpPr>
          <p:nvPr>
            <p:ph type="dt" sz="half" idx="10"/>
          </p:nvPr>
        </p:nvSpPr>
        <p:spPr/>
        <p:txBody>
          <a:bodyPr/>
          <a:lstStyle/>
          <a:p>
            <a:r>
              <a:rPr lang="en-US" smtClean="0"/>
              <a:t>Scripps Classroom Connection</a:t>
            </a:r>
            <a:endParaRPr lang="en-US" dirty="0"/>
          </a:p>
        </p:txBody>
      </p:sp>
      <p:sp>
        <p:nvSpPr>
          <p:cNvPr id="5" name="Footer Placeholder 4"/>
          <p:cNvSpPr>
            <a:spLocks noGrp="1"/>
          </p:cNvSpPr>
          <p:nvPr>
            <p:ph type="ftr" sz="quarter" idx="12"/>
          </p:nvPr>
        </p:nvSpPr>
        <p:spPr/>
        <p:txBody>
          <a:bodyPr/>
          <a:lstStyle/>
          <a:p>
            <a:r>
              <a:rPr lang="en-US" smtClean="0"/>
              <a:t>http://earthref.org/SCC</a:t>
            </a:r>
            <a:endParaRPr lang="en-US" dirty="0"/>
          </a:p>
        </p:txBody>
      </p:sp>
      <p:pic>
        <p:nvPicPr>
          <p:cNvPr id="10" name="Picture 5"/>
          <p:cNvPicPr>
            <a:picLocks noChangeAspect="1" noChangeArrowheads="1"/>
          </p:cNvPicPr>
          <p:nvPr/>
        </p:nvPicPr>
        <p:blipFill>
          <a:blip r:embed="rId3">
            <a:clrChange>
              <a:clrFrom>
                <a:srgbClr val="C5D1D7"/>
              </a:clrFrom>
              <a:clrTo>
                <a:srgbClr val="C5D1D7">
                  <a:alpha val="0"/>
                </a:srgbClr>
              </a:clrTo>
            </a:clrChange>
          </a:blip>
          <a:srcRect/>
          <a:stretch>
            <a:fillRect/>
          </a:stretch>
        </p:blipFill>
        <p:spPr bwMode="auto">
          <a:xfrm>
            <a:off x="4239961" y="987552"/>
            <a:ext cx="652241" cy="636461"/>
          </a:xfrm>
          <a:prstGeom prst="rect">
            <a:avLst/>
          </a:prstGeom>
          <a:noFill/>
          <a:ln w="9525">
            <a:noFill/>
            <a:miter lim="800000"/>
            <a:headEnd/>
            <a:tailEnd/>
          </a:ln>
        </p:spPr>
      </p:pic>
      <p:cxnSp>
        <p:nvCxnSpPr>
          <p:cNvPr id="7" name="Straight Connector 6"/>
          <p:cNvCxnSpPr/>
          <p:nvPr/>
        </p:nvCxnSpPr>
        <p:spPr>
          <a:xfrm>
            <a:off x="5552229" y="1377890"/>
            <a:ext cx="1" cy="501291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278068" y="1754968"/>
            <a:ext cx="1642126" cy="1528623"/>
            <a:chOff x="163040" y="1396700"/>
            <a:chExt cx="1772789" cy="1650254"/>
          </a:xfrm>
        </p:grpSpPr>
        <p:pic>
          <p:nvPicPr>
            <p:cNvPr id="9" name="Picture 8"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7" name="TextBox 16"/>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24" name="Group 23"/>
          <p:cNvGrpSpPr/>
          <p:nvPr/>
        </p:nvGrpSpPr>
        <p:grpSpPr>
          <a:xfrm>
            <a:off x="2019374" y="1856816"/>
            <a:ext cx="1642126" cy="1289775"/>
            <a:chOff x="163040" y="3244509"/>
            <a:chExt cx="1772789" cy="1392402"/>
          </a:xfrm>
        </p:grpSpPr>
        <p:pic>
          <p:nvPicPr>
            <p:cNvPr id="11" name="Picture 1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8" name="TextBox 17"/>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29" name="Group 28"/>
          <p:cNvGrpSpPr/>
          <p:nvPr/>
        </p:nvGrpSpPr>
        <p:grpSpPr>
          <a:xfrm>
            <a:off x="286708" y="1751602"/>
            <a:ext cx="1642126" cy="1528623"/>
            <a:chOff x="163040" y="1396700"/>
            <a:chExt cx="1772789" cy="1650254"/>
          </a:xfrm>
        </p:grpSpPr>
        <p:pic>
          <p:nvPicPr>
            <p:cNvPr id="30" name="Picture 29"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31" name="TextBox 30"/>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32" name="Group 31"/>
          <p:cNvGrpSpPr/>
          <p:nvPr/>
        </p:nvGrpSpPr>
        <p:grpSpPr>
          <a:xfrm>
            <a:off x="2028014" y="1853450"/>
            <a:ext cx="1642126" cy="1289775"/>
            <a:chOff x="163040" y="3244509"/>
            <a:chExt cx="1772789" cy="1392402"/>
          </a:xfrm>
        </p:grpSpPr>
        <p:pic>
          <p:nvPicPr>
            <p:cNvPr id="33" name="Picture 32"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34" name="TextBox 33"/>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47" name="Group 46"/>
          <p:cNvGrpSpPr/>
          <p:nvPr/>
        </p:nvGrpSpPr>
        <p:grpSpPr>
          <a:xfrm>
            <a:off x="274728" y="1751602"/>
            <a:ext cx="1642126" cy="1528623"/>
            <a:chOff x="163040" y="1396700"/>
            <a:chExt cx="1772789" cy="1650254"/>
          </a:xfrm>
        </p:grpSpPr>
        <p:pic>
          <p:nvPicPr>
            <p:cNvPr id="48" name="Picture 47"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49" name="TextBox 48"/>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50" name="Group 49"/>
          <p:cNvGrpSpPr/>
          <p:nvPr/>
        </p:nvGrpSpPr>
        <p:grpSpPr>
          <a:xfrm>
            <a:off x="2016034" y="1853450"/>
            <a:ext cx="1642126" cy="1289775"/>
            <a:chOff x="163040" y="3244509"/>
            <a:chExt cx="1772789" cy="1392402"/>
          </a:xfrm>
        </p:grpSpPr>
        <p:pic>
          <p:nvPicPr>
            <p:cNvPr id="51" name="Picture 5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52" name="TextBox 51"/>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65" name="Group 64"/>
          <p:cNvGrpSpPr/>
          <p:nvPr/>
        </p:nvGrpSpPr>
        <p:grpSpPr>
          <a:xfrm>
            <a:off x="274728" y="1751602"/>
            <a:ext cx="1642126" cy="1528623"/>
            <a:chOff x="163040" y="1396700"/>
            <a:chExt cx="1772789" cy="1650254"/>
          </a:xfrm>
        </p:grpSpPr>
        <p:pic>
          <p:nvPicPr>
            <p:cNvPr id="66" name="Picture 65"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67" name="TextBox 66"/>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68" name="Group 67"/>
          <p:cNvGrpSpPr/>
          <p:nvPr/>
        </p:nvGrpSpPr>
        <p:grpSpPr>
          <a:xfrm>
            <a:off x="2016034" y="1853450"/>
            <a:ext cx="1642126" cy="1289775"/>
            <a:chOff x="163040" y="3244509"/>
            <a:chExt cx="1772789" cy="1392402"/>
          </a:xfrm>
        </p:grpSpPr>
        <p:pic>
          <p:nvPicPr>
            <p:cNvPr id="69" name="Picture 68"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70" name="TextBox 69"/>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83" name="Group 82"/>
          <p:cNvGrpSpPr/>
          <p:nvPr/>
        </p:nvGrpSpPr>
        <p:grpSpPr>
          <a:xfrm>
            <a:off x="274728" y="1751602"/>
            <a:ext cx="1642126" cy="1528623"/>
            <a:chOff x="163040" y="1396700"/>
            <a:chExt cx="1772789" cy="1650254"/>
          </a:xfrm>
        </p:grpSpPr>
        <p:pic>
          <p:nvPicPr>
            <p:cNvPr id="84" name="Picture 83"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85" name="TextBox 84"/>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86" name="Group 85"/>
          <p:cNvGrpSpPr/>
          <p:nvPr/>
        </p:nvGrpSpPr>
        <p:grpSpPr>
          <a:xfrm>
            <a:off x="2016034" y="1853450"/>
            <a:ext cx="1642126" cy="1289775"/>
            <a:chOff x="163040" y="3244509"/>
            <a:chExt cx="1772789" cy="1392402"/>
          </a:xfrm>
        </p:grpSpPr>
        <p:pic>
          <p:nvPicPr>
            <p:cNvPr id="87" name="Picture 86"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88" name="TextBox 87"/>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01" name="Group 100"/>
          <p:cNvGrpSpPr/>
          <p:nvPr/>
        </p:nvGrpSpPr>
        <p:grpSpPr>
          <a:xfrm>
            <a:off x="283368" y="1748236"/>
            <a:ext cx="1642126" cy="1528623"/>
            <a:chOff x="163040" y="1396700"/>
            <a:chExt cx="1772789" cy="1650254"/>
          </a:xfrm>
        </p:grpSpPr>
        <p:pic>
          <p:nvPicPr>
            <p:cNvPr id="102" name="Picture 101"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03" name="TextBox 102"/>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04" name="Group 103"/>
          <p:cNvGrpSpPr/>
          <p:nvPr/>
        </p:nvGrpSpPr>
        <p:grpSpPr>
          <a:xfrm>
            <a:off x="2024674" y="1850084"/>
            <a:ext cx="1642126" cy="1289775"/>
            <a:chOff x="163040" y="3244509"/>
            <a:chExt cx="1772789" cy="1392402"/>
          </a:xfrm>
        </p:grpSpPr>
        <p:pic>
          <p:nvPicPr>
            <p:cNvPr id="105" name="Picture 104"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06" name="TextBox 105"/>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19" name="Group 118"/>
          <p:cNvGrpSpPr/>
          <p:nvPr/>
        </p:nvGrpSpPr>
        <p:grpSpPr>
          <a:xfrm>
            <a:off x="271388" y="1748236"/>
            <a:ext cx="1642126" cy="1528623"/>
            <a:chOff x="163040" y="1396700"/>
            <a:chExt cx="1772789" cy="1650254"/>
          </a:xfrm>
        </p:grpSpPr>
        <p:pic>
          <p:nvPicPr>
            <p:cNvPr id="120" name="Picture 119"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21" name="TextBox 120"/>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22" name="Group 121"/>
          <p:cNvGrpSpPr/>
          <p:nvPr/>
        </p:nvGrpSpPr>
        <p:grpSpPr>
          <a:xfrm>
            <a:off x="2012694" y="1850084"/>
            <a:ext cx="1642126" cy="1289775"/>
            <a:chOff x="163040" y="3244509"/>
            <a:chExt cx="1772789" cy="1392402"/>
          </a:xfrm>
        </p:grpSpPr>
        <p:pic>
          <p:nvPicPr>
            <p:cNvPr id="123" name="Picture 122"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24" name="TextBox 123"/>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37" name="Group 136"/>
          <p:cNvGrpSpPr/>
          <p:nvPr/>
        </p:nvGrpSpPr>
        <p:grpSpPr>
          <a:xfrm>
            <a:off x="271388" y="1748236"/>
            <a:ext cx="1642126" cy="1528623"/>
            <a:chOff x="163040" y="1396700"/>
            <a:chExt cx="1772789" cy="1650254"/>
          </a:xfrm>
        </p:grpSpPr>
        <p:pic>
          <p:nvPicPr>
            <p:cNvPr id="138" name="Picture 137"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39" name="TextBox 138"/>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40" name="Group 139"/>
          <p:cNvGrpSpPr/>
          <p:nvPr/>
        </p:nvGrpSpPr>
        <p:grpSpPr>
          <a:xfrm>
            <a:off x="2012694" y="1850084"/>
            <a:ext cx="1642126" cy="1289775"/>
            <a:chOff x="163040" y="3244509"/>
            <a:chExt cx="1772789" cy="1392402"/>
          </a:xfrm>
        </p:grpSpPr>
        <p:pic>
          <p:nvPicPr>
            <p:cNvPr id="141" name="Picture 14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42" name="TextBox 141"/>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46" name="Group 145"/>
          <p:cNvGrpSpPr/>
          <p:nvPr/>
        </p:nvGrpSpPr>
        <p:grpSpPr>
          <a:xfrm>
            <a:off x="2016034" y="5181332"/>
            <a:ext cx="1065002" cy="1099194"/>
            <a:chOff x="2145519" y="1396700"/>
            <a:chExt cx="1598921" cy="1650254"/>
          </a:xfrm>
        </p:grpSpPr>
        <p:pic>
          <p:nvPicPr>
            <p:cNvPr id="147" name="Picture 146"/>
            <p:cNvPicPr>
              <a:picLocks noChangeAspect="1"/>
            </p:cNvPicPr>
            <p:nvPr/>
          </p:nvPicPr>
          <p:blipFill rotWithShape="1">
            <a:blip r:embed="rId6"/>
            <a:srcRect r="27333"/>
            <a:stretch/>
          </p:blipFill>
          <p:spPr>
            <a:xfrm>
              <a:off x="2145519" y="1396700"/>
              <a:ext cx="1598921" cy="1650254"/>
            </a:xfrm>
            <a:prstGeom prst="rect">
              <a:avLst/>
            </a:prstGeom>
          </p:spPr>
        </p:pic>
        <p:sp>
          <p:nvSpPr>
            <p:cNvPr id="148" name="TextBox 147"/>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149" name="Group 148"/>
          <p:cNvGrpSpPr/>
          <p:nvPr/>
        </p:nvGrpSpPr>
        <p:grpSpPr>
          <a:xfrm>
            <a:off x="3093463" y="5207026"/>
            <a:ext cx="1122714" cy="1067003"/>
            <a:chOff x="2145519" y="3244509"/>
            <a:chExt cx="1471969" cy="1398927"/>
          </a:xfrm>
        </p:grpSpPr>
        <p:pic>
          <p:nvPicPr>
            <p:cNvPr id="150" name="Picture 149"/>
            <p:cNvPicPr>
              <a:picLocks noChangeAspect="1"/>
            </p:cNvPicPr>
            <p:nvPr/>
          </p:nvPicPr>
          <p:blipFill>
            <a:blip r:embed="rId7"/>
            <a:stretch>
              <a:fillRect/>
            </a:stretch>
          </p:blipFill>
          <p:spPr>
            <a:xfrm>
              <a:off x="2145520" y="3244509"/>
              <a:ext cx="1471968" cy="1392402"/>
            </a:xfrm>
            <a:prstGeom prst="rect">
              <a:avLst/>
            </a:prstGeom>
          </p:spPr>
        </p:pic>
        <p:sp>
          <p:nvSpPr>
            <p:cNvPr id="151" name="TextBox 150"/>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152" name="Group 151"/>
          <p:cNvGrpSpPr/>
          <p:nvPr/>
        </p:nvGrpSpPr>
        <p:grpSpPr>
          <a:xfrm>
            <a:off x="1277378" y="3379347"/>
            <a:ext cx="1483992" cy="1420096"/>
            <a:chOff x="2145520" y="4797988"/>
            <a:chExt cx="1670863" cy="1598920"/>
          </a:xfrm>
        </p:grpSpPr>
        <p:pic>
          <p:nvPicPr>
            <p:cNvPr id="153" name="Picture 152"/>
            <p:cNvPicPr>
              <a:picLocks noChangeAspect="1"/>
            </p:cNvPicPr>
            <p:nvPr/>
          </p:nvPicPr>
          <p:blipFill>
            <a:blip r:embed="rId8"/>
            <a:stretch>
              <a:fillRect/>
            </a:stretch>
          </p:blipFill>
          <p:spPr>
            <a:xfrm>
              <a:off x="2145520" y="4797988"/>
              <a:ext cx="1598920" cy="1598920"/>
            </a:xfrm>
            <a:prstGeom prst="rect">
              <a:avLst/>
            </a:prstGeom>
          </p:spPr>
        </p:pic>
        <p:sp>
          <p:nvSpPr>
            <p:cNvPr id="154" name="TextBox 153"/>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55" name="Group 154"/>
          <p:cNvGrpSpPr/>
          <p:nvPr/>
        </p:nvGrpSpPr>
        <p:grpSpPr>
          <a:xfrm>
            <a:off x="1274038" y="3375981"/>
            <a:ext cx="1483992" cy="1420096"/>
            <a:chOff x="2145520" y="4797988"/>
            <a:chExt cx="1670863" cy="1598920"/>
          </a:xfrm>
        </p:grpSpPr>
        <p:pic>
          <p:nvPicPr>
            <p:cNvPr id="156" name="Picture 155"/>
            <p:cNvPicPr>
              <a:picLocks noChangeAspect="1"/>
            </p:cNvPicPr>
            <p:nvPr/>
          </p:nvPicPr>
          <p:blipFill>
            <a:blip r:embed="rId8"/>
            <a:stretch>
              <a:fillRect/>
            </a:stretch>
          </p:blipFill>
          <p:spPr>
            <a:xfrm>
              <a:off x="2145520" y="4797988"/>
              <a:ext cx="1598920" cy="1598920"/>
            </a:xfrm>
            <a:prstGeom prst="rect">
              <a:avLst/>
            </a:prstGeom>
          </p:spPr>
        </p:pic>
        <p:sp>
          <p:nvSpPr>
            <p:cNvPr id="157" name="TextBox 156"/>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58" name="Group 157"/>
          <p:cNvGrpSpPr/>
          <p:nvPr/>
        </p:nvGrpSpPr>
        <p:grpSpPr>
          <a:xfrm>
            <a:off x="1274038" y="3375981"/>
            <a:ext cx="1483992" cy="1420096"/>
            <a:chOff x="2145520" y="4797988"/>
            <a:chExt cx="1670863" cy="1598920"/>
          </a:xfrm>
        </p:grpSpPr>
        <p:pic>
          <p:nvPicPr>
            <p:cNvPr id="159" name="Picture 158"/>
            <p:cNvPicPr>
              <a:picLocks noChangeAspect="1"/>
            </p:cNvPicPr>
            <p:nvPr/>
          </p:nvPicPr>
          <p:blipFill>
            <a:blip r:embed="rId8"/>
            <a:stretch>
              <a:fillRect/>
            </a:stretch>
          </p:blipFill>
          <p:spPr>
            <a:xfrm>
              <a:off x="2145520" y="4797988"/>
              <a:ext cx="1598920" cy="1598920"/>
            </a:xfrm>
            <a:prstGeom prst="rect">
              <a:avLst/>
            </a:prstGeom>
          </p:spPr>
        </p:pic>
        <p:sp>
          <p:nvSpPr>
            <p:cNvPr id="160" name="TextBox 159"/>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1" name="Group 160"/>
          <p:cNvGrpSpPr/>
          <p:nvPr/>
        </p:nvGrpSpPr>
        <p:grpSpPr>
          <a:xfrm>
            <a:off x="1270698" y="3372615"/>
            <a:ext cx="1483992" cy="1420096"/>
            <a:chOff x="2145520" y="4797988"/>
            <a:chExt cx="1670863" cy="1598920"/>
          </a:xfrm>
        </p:grpSpPr>
        <p:pic>
          <p:nvPicPr>
            <p:cNvPr id="162" name="Picture 161"/>
            <p:cNvPicPr>
              <a:picLocks noChangeAspect="1"/>
            </p:cNvPicPr>
            <p:nvPr/>
          </p:nvPicPr>
          <p:blipFill>
            <a:blip r:embed="rId8"/>
            <a:stretch>
              <a:fillRect/>
            </a:stretch>
          </p:blipFill>
          <p:spPr>
            <a:xfrm>
              <a:off x="2145520" y="4797988"/>
              <a:ext cx="1598920" cy="1598920"/>
            </a:xfrm>
            <a:prstGeom prst="rect">
              <a:avLst/>
            </a:prstGeom>
          </p:spPr>
        </p:pic>
        <p:sp>
          <p:nvSpPr>
            <p:cNvPr id="163" name="TextBox 162"/>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4" name="Group 163"/>
          <p:cNvGrpSpPr/>
          <p:nvPr/>
        </p:nvGrpSpPr>
        <p:grpSpPr>
          <a:xfrm>
            <a:off x="1274038" y="3375981"/>
            <a:ext cx="1483992" cy="1420096"/>
            <a:chOff x="2145520" y="4797988"/>
            <a:chExt cx="1670863" cy="1598920"/>
          </a:xfrm>
        </p:grpSpPr>
        <p:pic>
          <p:nvPicPr>
            <p:cNvPr id="165" name="Picture 164"/>
            <p:cNvPicPr>
              <a:picLocks noChangeAspect="1"/>
            </p:cNvPicPr>
            <p:nvPr/>
          </p:nvPicPr>
          <p:blipFill>
            <a:blip r:embed="rId8"/>
            <a:stretch>
              <a:fillRect/>
            </a:stretch>
          </p:blipFill>
          <p:spPr>
            <a:xfrm>
              <a:off x="2145520" y="4797988"/>
              <a:ext cx="1598920" cy="1598920"/>
            </a:xfrm>
            <a:prstGeom prst="rect">
              <a:avLst/>
            </a:prstGeom>
          </p:spPr>
        </p:pic>
        <p:sp>
          <p:nvSpPr>
            <p:cNvPr id="166" name="TextBox 165"/>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7" name="Group 166"/>
          <p:cNvGrpSpPr/>
          <p:nvPr/>
        </p:nvGrpSpPr>
        <p:grpSpPr>
          <a:xfrm>
            <a:off x="1270698" y="3372615"/>
            <a:ext cx="1483992" cy="1420096"/>
            <a:chOff x="2145520" y="4797988"/>
            <a:chExt cx="1670863" cy="1598920"/>
          </a:xfrm>
        </p:grpSpPr>
        <p:pic>
          <p:nvPicPr>
            <p:cNvPr id="168" name="Picture 167"/>
            <p:cNvPicPr>
              <a:picLocks noChangeAspect="1"/>
            </p:cNvPicPr>
            <p:nvPr/>
          </p:nvPicPr>
          <p:blipFill>
            <a:blip r:embed="rId8"/>
            <a:stretch>
              <a:fillRect/>
            </a:stretch>
          </p:blipFill>
          <p:spPr>
            <a:xfrm>
              <a:off x="2145520" y="4797988"/>
              <a:ext cx="1598920" cy="1598920"/>
            </a:xfrm>
            <a:prstGeom prst="rect">
              <a:avLst/>
            </a:prstGeom>
          </p:spPr>
        </p:pic>
        <p:sp>
          <p:nvSpPr>
            <p:cNvPr id="169" name="TextBox 168"/>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70" name="Group 169"/>
          <p:cNvGrpSpPr/>
          <p:nvPr/>
        </p:nvGrpSpPr>
        <p:grpSpPr>
          <a:xfrm>
            <a:off x="1270698" y="3372615"/>
            <a:ext cx="1483992" cy="1420096"/>
            <a:chOff x="2145520" y="4797988"/>
            <a:chExt cx="1670863" cy="1598920"/>
          </a:xfrm>
        </p:grpSpPr>
        <p:pic>
          <p:nvPicPr>
            <p:cNvPr id="171" name="Picture 170"/>
            <p:cNvPicPr>
              <a:picLocks noChangeAspect="1"/>
            </p:cNvPicPr>
            <p:nvPr/>
          </p:nvPicPr>
          <p:blipFill>
            <a:blip r:embed="rId8"/>
            <a:stretch>
              <a:fillRect/>
            </a:stretch>
          </p:blipFill>
          <p:spPr>
            <a:xfrm>
              <a:off x="2145520" y="4797988"/>
              <a:ext cx="1598920" cy="1598920"/>
            </a:xfrm>
            <a:prstGeom prst="rect">
              <a:avLst/>
            </a:prstGeom>
          </p:spPr>
        </p:pic>
        <p:sp>
          <p:nvSpPr>
            <p:cNvPr id="172" name="TextBox 171"/>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73" name="Group 172"/>
          <p:cNvGrpSpPr/>
          <p:nvPr/>
        </p:nvGrpSpPr>
        <p:grpSpPr>
          <a:xfrm>
            <a:off x="1267358" y="3369249"/>
            <a:ext cx="1483992" cy="1420096"/>
            <a:chOff x="2145520" y="4797988"/>
            <a:chExt cx="1670863" cy="1598920"/>
          </a:xfrm>
        </p:grpSpPr>
        <p:pic>
          <p:nvPicPr>
            <p:cNvPr id="174" name="Picture 173"/>
            <p:cNvPicPr>
              <a:picLocks noChangeAspect="1"/>
            </p:cNvPicPr>
            <p:nvPr/>
          </p:nvPicPr>
          <p:blipFill>
            <a:blip r:embed="rId8"/>
            <a:stretch>
              <a:fillRect/>
            </a:stretch>
          </p:blipFill>
          <p:spPr>
            <a:xfrm>
              <a:off x="2145520" y="4797988"/>
              <a:ext cx="1598920" cy="1598920"/>
            </a:xfrm>
            <a:prstGeom prst="rect">
              <a:avLst/>
            </a:prstGeom>
          </p:spPr>
        </p:pic>
        <p:sp>
          <p:nvSpPr>
            <p:cNvPr id="175" name="TextBox 174"/>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83" name="Group 182"/>
          <p:cNvGrpSpPr/>
          <p:nvPr/>
        </p:nvGrpSpPr>
        <p:grpSpPr>
          <a:xfrm>
            <a:off x="2942980" y="3375981"/>
            <a:ext cx="1417068" cy="1380088"/>
            <a:chOff x="2048793" y="4948424"/>
            <a:chExt cx="1062732" cy="1034999"/>
          </a:xfrm>
        </p:grpSpPr>
        <p:sp>
          <p:nvSpPr>
            <p:cNvPr id="176" name="Rectangle 175"/>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79" name="Straight Connector 178"/>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84" name="Group 183"/>
          <p:cNvGrpSpPr/>
          <p:nvPr/>
        </p:nvGrpSpPr>
        <p:grpSpPr>
          <a:xfrm>
            <a:off x="2939640" y="3372615"/>
            <a:ext cx="1417068" cy="1380088"/>
            <a:chOff x="2048793" y="4948424"/>
            <a:chExt cx="1062732" cy="1034999"/>
          </a:xfrm>
        </p:grpSpPr>
        <p:sp>
          <p:nvSpPr>
            <p:cNvPr id="185" name="Rectangle 184"/>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86" name="Straight Connector 185"/>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88" name="Group 187"/>
          <p:cNvGrpSpPr/>
          <p:nvPr/>
        </p:nvGrpSpPr>
        <p:grpSpPr>
          <a:xfrm>
            <a:off x="2939640" y="3384597"/>
            <a:ext cx="1417068" cy="1380088"/>
            <a:chOff x="2048793" y="4948424"/>
            <a:chExt cx="1062732" cy="1034999"/>
          </a:xfrm>
        </p:grpSpPr>
        <p:sp>
          <p:nvSpPr>
            <p:cNvPr id="189" name="Rectangle 188"/>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0" name="Straight Connector 189"/>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92" name="Group 191"/>
          <p:cNvGrpSpPr/>
          <p:nvPr/>
        </p:nvGrpSpPr>
        <p:grpSpPr>
          <a:xfrm>
            <a:off x="2936300" y="3381231"/>
            <a:ext cx="1417068" cy="1380088"/>
            <a:chOff x="2048793" y="4948424"/>
            <a:chExt cx="1062732" cy="1034999"/>
          </a:xfrm>
        </p:grpSpPr>
        <p:sp>
          <p:nvSpPr>
            <p:cNvPr id="193" name="Rectangle 192"/>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4" name="Straight Connector 193"/>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96" name="Group 195"/>
          <p:cNvGrpSpPr/>
          <p:nvPr/>
        </p:nvGrpSpPr>
        <p:grpSpPr>
          <a:xfrm>
            <a:off x="2939640" y="3372615"/>
            <a:ext cx="1417068" cy="1380088"/>
            <a:chOff x="2048793" y="4948424"/>
            <a:chExt cx="1062732" cy="1034999"/>
          </a:xfrm>
        </p:grpSpPr>
        <p:sp>
          <p:nvSpPr>
            <p:cNvPr id="197" name="Rectangle 196"/>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8" name="Straight Connector 197"/>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0" name="Group 199"/>
          <p:cNvGrpSpPr/>
          <p:nvPr/>
        </p:nvGrpSpPr>
        <p:grpSpPr>
          <a:xfrm>
            <a:off x="2936300" y="3369249"/>
            <a:ext cx="1417068" cy="1380088"/>
            <a:chOff x="2048793" y="4948424"/>
            <a:chExt cx="1062732" cy="1034999"/>
          </a:xfrm>
        </p:grpSpPr>
        <p:sp>
          <p:nvSpPr>
            <p:cNvPr id="201" name="Rectangle 200"/>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02" name="Straight Connector 201"/>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4" name="Group 203"/>
          <p:cNvGrpSpPr/>
          <p:nvPr/>
        </p:nvGrpSpPr>
        <p:grpSpPr>
          <a:xfrm>
            <a:off x="2936300" y="3381231"/>
            <a:ext cx="1417068" cy="1380088"/>
            <a:chOff x="2048793" y="4948424"/>
            <a:chExt cx="1062732" cy="1034999"/>
          </a:xfrm>
        </p:grpSpPr>
        <p:sp>
          <p:nvSpPr>
            <p:cNvPr id="205" name="Rectangle 204"/>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06" name="Straight Connector 205"/>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a:off x="2932960" y="3377865"/>
            <a:ext cx="1417068" cy="1380088"/>
            <a:chOff x="2048793" y="4948424"/>
            <a:chExt cx="1062732" cy="1034999"/>
          </a:xfrm>
        </p:grpSpPr>
        <p:sp>
          <p:nvSpPr>
            <p:cNvPr id="209" name="Rectangle 208"/>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10" name="Straight Connector 209"/>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sp>
        <p:nvSpPr>
          <p:cNvPr id="213" name="Rectangle 212"/>
          <p:cNvSpPr/>
          <p:nvPr/>
        </p:nvSpPr>
        <p:spPr>
          <a:xfrm>
            <a:off x="274728" y="5194133"/>
            <a:ext cx="5128405" cy="110592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214" name="TextBox 213"/>
          <p:cNvSpPr txBox="1"/>
          <p:nvPr/>
        </p:nvSpPr>
        <p:spPr>
          <a:xfrm>
            <a:off x="235496" y="5560406"/>
            <a:ext cx="1737966" cy="369332"/>
          </a:xfrm>
          <a:prstGeom prst="rect">
            <a:avLst/>
          </a:prstGeom>
          <a:noFill/>
        </p:spPr>
        <p:txBody>
          <a:bodyPr wrap="square" rtlCol="0">
            <a:spAutoFit/>
          </a:bodyPr>
          <a:lstStyle/>
          <a:p>
            <a:pPr algn="ctr"/>
            <a:r>
              <a:rPr lang="en-US" dirty="0" smtClean="0"/>
              <a:t>Achievements:</a:t>
            </a:r>
            <a:endParaRPr lang="en-US" dirty="0"/>
          </a:p>
        </p:txBody>
      </p:sp>
      <p:sp>
        <p:nvSpPr>
          <p:cNvPr id="215" name="Rectangle 214"/>
          <p:cNvSpPr/>
          <p:nvPr/>
        </p:nvSpPr>
        <p:spPr>
          <a:xfrm>
            <a:off x="4239961" y="5194133"/>
            <a:ext cx="1147852" cy="107212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Oil</a:t>
            </a:r>
            <a:endParaRPr lang="en-US" dirty="0"/>
          </a:p>
        </p:txBody>
      </p:sp>
      <p:grpSp>
        <p:nvGrpSpPr>
          <p:cNvPr id="230" name="Group 229"/>
          <p:cNvGrpSpPr/>
          <p:nvPr/>
        </p:nvGrpSpPr>
        <p:grpSpPr>
          <a:xfrm>
            <a:off x="3761007" y="1850084"/>
            <a:ext cx="1642126" cy="1040745"/>
            <a:chOff x="163040" y="5035552"/>
            <a:chExt cx="1772789" cy="1123557"/>
          </a:xfrm>
        </p:grpSpPr>
        <p:pic>
          <p:nvPicPr>
            <p:cNvPr id="231"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63040" y="5035552"/>
              <a:ext cx="1772789" cy="1123557"/>
            </a:xfrm>
            <a:prstGeom prst="rect">
              <a:avLst/>
            </a:prstGeom>
            <a:noFill/>
            <a:ln w="9525">
              <a:noFill/>
              <a:miter lim="800000"/>
              <a:headEnd/>
              <a:tailEnd/>
            </a:ln>
          </p:spPr>
        </p:pic>
        <p:sp>
          <p:nvSpPr>
            <p:cNvPr id="232" name="TextBox 231"/>
            <p:cNvSpPr txBox="1"/>
            <p:nvPr/>
          </p:nvSpPr>
          <p:spPr>
            <a:xfrm>
              <a:off x="163040" y="5043322"/>
              <a:ext cx="1772789" cy="646331"/>
            </a:xfrm>
            <a:prstGeom prst="rect">
              <a:avLst/>
            </a:prstGeom>
            <a:noFill/>
          </p:spPr>
          <p:txBody>
            <a:bodyPr wrap="square" rtlCol="0" anchor="ctr">
              <a:spAutoFit/>
            </a:bodyPr>
            <a:lstStyle/>
            <a:p>
              <a:pPr algn="ctr"/>
              <a:r>
                <a:rPr lang="en-US" dirty="0" smtClean="0">
                  <a:solidFill>
                    <a:schemeClr val="bg1"/>
                  </a:solidFill>
                </a:rPr>
                <a:t>Capping Rock</a:t>
              </a:r>
            </a:p>
            <a:p>
              <a:pPr algn="ctr"/>
              <a:r>
                <a:rPr lang="en-US" dirty="0" smtClean="0">
                  <a:solidFill>
                    <a:schemeClr val="bg1"/>
                  </a:solidFill>
                </a:rPr>
                <a:t>(non-porous)</a:t>
              </a:r>
              <a:endParaRPr lang="en-US" dirty="0">
                <a:solidFill>
                  <a:schemeClr val="bg1"/>
                </a:solidFill>
              </a:endParaRPr>
            </a:p>
          </p:txBody>
        </p:sp>
      </p:grpSp>
      <p:grpSp>
        <p:nvGrpSpPr>
          <p:cNvPr id="233" name="Group 232"/>
          <p:cNvGrpSpPr/>
          <p:nvPr/>
        </p:nvGrpSpPr>
        <p:grpSpPr>
          <a:xfrm>
            <a:off x="3745687" y="1850084"/>
            <a:ext cx="1642126" cy="1040745"/>
            <a:chOff x="163040" y="5035552"/>
            <a:chExt cx="1772789" cy="1123557"/>
          </a:xfrm>
        </p:grpSpPr>
        <p:pic>
          <p:nvPicPr>
            <p:cNvPr id="23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63040" y="5035552"/>
              <a:ext cx="1772789" cy="1123557"/>
            </a:xfrm>
            <a:prstGeom prst="rect">
              <a:avLst/>
            </a:prstGeom>
            <a:noFill/>
            <a:ln w="9525">
              <a:noFill/>
              <a:miter lim="800000"/>
              <a:headEnd/>
              <a:tailEnd/>
            </a:ln>
          </p:spPr>
        </p:pic>
        <p:sp>
          <p:nvSpPr>
            <p:cNvPr id="235" name="TextBox 234"/>
            <p:cNvSpPr txBox="1"/>
            <p:nvPr/>
          </p:nvSpPr>
          <p:spPr>
            <a:xfrm>
              <a:off x="163040" y="5043322"/>
              <a:ext cx="1772789" cy="646331"/>
            </a:xfrm>
            <a:prstGeom prst="rect">
              <a:avLst/>
            </a:prstGeom>
            <a:noFill/>
          </p:spPr>
          <p:txBody>
            <a:bodyPr wrap="square" rtlCol="0" anchor="ctr">
              <a:spAutoFit/>
            </a:bodyPr>
            <a:lstStyle/>
            <a:p>
              <a:pPr algn="ctr"/>
              <a:r>
                <a:rPr lang="en-US" dirty="0" smtClean="0">
                  <a:solidFill>
                    <a:schemeClr val="bg1"/>
                  </a:solidFill>
                </a:rPr>
                <a:t>Capping Rock</a:t>
              </a:r>
            </a:p>
            <a:p>
              <a:pPr algn="ctr"/>
              <a:r>
                <a:rPr lang="en-US" dirty="0" smtClean="0">
                  <a:solidFill>
                    <a:schemeClr val="bg1"/>
                  </a:solidFill>
                </a:rPr>
                <a:t>(non-porous)</a:t>
              </a:r>
              <a:endParaRPr lang="en-US" dirty="0">
                <a:solidFill>
                  <a:schemeClr val="bg1"/>
                </a:solidFill>
              </a:endParaRPr>
            </a:p>
          </p:txBody>
        </p:sp>
      </p:grpSp>
    </p:spTree>
    <p:extLst>
      <p:ext uri="{BB962C8B-B14F-4D97-AF65-F5344CB8AC3E}">
        <p14:creationId xmlns:p14="http://schemas.microsoft.com/office/powerpoint/2010/main" val="1074873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 but no concentrated accumulation.</a:t>
            </a:r>
            <a:endParaRPr lang="en-US" dirty="0"/>
          </a:p>
        </p:txBody>
      </p:sp>
      <p:sp>
        <p:nvSpPr>
          <p:cNvPr id="4" name="Text Placeholder 3"/>
          <p:cNvSpPr>
            <a:spLocks noGrp="1"/>
          </p:cNvSpPr>
          <p:nvPr>
            <p:ph type="body" sz="half" idx="2"/>
          </p:nvPr>
        </p:nvSpPr>
        <p:spPr/>
        <p:txBody>
          <a:bodyPr>
            <a:normAutofit/>
          </a:bodyPr>
          <a:lstStyle/>
          <a:p>
            <a:r>
              <a:rPr lang="en-US" sz="2000" dirty="0" smtClean="0"/>
              <a:t>Instructions:</a:t>
            </a:r>
          </a:p>
          <a:p>
            <a:endParaRPr lang="en-US" sz="2000" dirty="0"/>
          </a:p>
          <a:p>
            <a:r>
              <a:rPr lang="en-US" sz="2000" dirty="0" smtClean="0"/>
              <a:t>Using the sentence strips given to you, create a process that will result in the following:</a:t>
            </a:r>
          </a:p>
        </p:txBody>
      </p:sp>
      <p:sp>
        <p:nvSpPr>
          <p:cNvPr id="5" name="Date Placeholder 4"/>
          <p:cNvSpPr>
            <a:spLocks noGrp="1"/>
          </p:cNvSpPr>
          <p:nvPr>
            <p:ph type="dt" sz="half" idx="10"/>
          </p:nvPr>
        </p:nvSpPr>
        <p:spPr/>
        <p:txBody>
          <a:bodyPr/>
          <a:lstStyle/>
          <a:p>
            <a:r>
              <a:rPr lang="en-US" smtClean="0"/>
              <a:t>Scripps Classroom Connection</a:t>
            </a:r>
            <a:endParaRPr lang="en-US" dirty="0"/>
          </a:p>
        </p:txBody>
      </p:sp>
      <p:sp>
        <p:nvSpPr>
          <p:cNvPr id="6" name="Footer Placeholder 5"/>
          <p:cNvSpPr>
            <a:spLocks noGrp="1"/>
          </p:cNvSpPr>
          <p:nvPr>
            <p:ph type="ftr" sz="quarter" idx="11"/>
          </p:nvPr>
        </p:nvSpPr>
        <p:spPr/>
        <p:txBody>
          <a:bodyPr/>
          <a:lstStyle/>
          <a:p>
            <a:r>
              <a:rPr lang="en-US" smtClean="0"/>
              <a:t>http://earthref.org/SCC</a:t>
            </a:r>
            <a:endParaRPr lang="en-US" dirty="0" smtClean="0"/>
          </a:p>
        </p:txBody>
      </p:sp>
      <p:pic>
        <p:nvPicPr>
          <p:cNvPr id="7" name="Picture Placeholder 6" descr="DryOilField.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b="488"/>
          <a:stretch/>
        </p:blipFill>
        <p:spPr/>
      </p:pic>
    </p:spTree>
    <p:extLst>
      <p:ext uri="{BB962C8B-B14F-4D97-AF65-F5344CB8AC3E}">
        <p14:creationId xmlns:p14="http://schemas.microsoft.com/office/powerpoint/2010/main" val="29702886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smtClean="0"/>
              <a:t>Forming Oil (no reserve)</a:t>
            </a:r>
            <a:endParaRPr lang="en-US" dirty="0"/>
          </a:p>
        </p:txBody>
      </p:sp>
      <p:sp>
        <p:nvSpPr>
          <p:cNvPr id="4" name="Date Placeholder 3"/>
          <p:cNvSpPr>
            <a:spLocks noGrp="1"/>
          </p:cNvSpPr>
          <p:nvPr>
            <p:ph type="dt" sz="half" idx="10"/>
          </p:nvPr>
        </p:nvSpPr>
        <p:spPr/>
        <p:txBody>
          <a:bodyPr/>
          <a:lstStyle/>
          <a:p>
            <a:r>
              <a:rPr lang="en-US" smtClean="0"/>
              <a:t>Scripps Classroom Connection</a:t>
            </a:r>
            <a:endParaRPr lang="en-US" dirty="0"/>
          </a:p>
        </p:txBody>
      </p:sp>
      <p:sp>
        <p:nvSpPr>
          <p:cNvPr id="5" name="Footer Placeholder 4"/>
          <p:cNvSpPr>
            <a:spLocks noGrp="1"/>
          </p:cNvSpPr>
          <p:nvPr>
            <p:ph type="ftr" sz="quarter" idx="12"/>
          </p:nvPr>
        </p:nvSpPr>
        <p:spPr/>
        <p:txBody>
          <a:bodyPr/>
          <a:lstStyle/>
          <a:p>
            <a:r>
              <a:rPr lang="en-US" smtClean="0"/>
              <a:t>http://earthref.org/SCC</a:t>
            </a:r>
            <a:endParaRPr lang="en-US" dirty="0"/>
          </a:p>
        </p:txBody>
      </p:sp>
      <p:pic>
        <p:nvPicPr>
          <p:cNvPr id="10" name="Picture 5"/>
          <p:cNvPicPr>
            <a:picLocks noChangeAspect="1" noChangeArrowheads="1"/>
          </p:cNvPicPr>
          <p:nvPr/>
        </p:nvPicPr>
        <p:blipFill>
          <a:blip r:embed="rId3">
            <a:clrChange>
              <a:clrFrom>
                <a:srgbClr val="C5D1D7"/>
              </a:clrFrom>
              <a:clrTo>
                <a:srgbClr val="C5D1D7">
                  <a:alpha val="0"/>
                </a:srgbClr>
              </a:clrTo>
            </a:clrChange>
          </a:blip>
          <a:srcRect/>
          <a:stretch>
            <a:fillRect/>
          </a:stretch>
        </p:blipFill>
        <p:spPr bwMode="auto">
          <a:xfrm>
            <a:off x="4239961" y="987552"/>
            <a:ext cx="652241" cy="636461"/>
          </a:xfrm>
          <a:prstGeom prst="rect">
            <a:avLst/>
          </a:prstGeom>
          <a:noFill/>
          <a:ln w="9525">
            <a:noFill/>
            <a:miter lim="800000"/>
            <a:headEnd/>
            <a:tailEnd/>
          </a:ln>
        </p:spPr>
      </p:pic>
      <p:cxnSp>
        <p:nvCxnSpPr>
          <p:cNvPr id="7" name="Straight Connector 6"/>
          <p:cNvCxnSpPr/>
          <p:nvPr/>
        </p:nvCxnSpPr>
        <p:spPr>
          <a:xfrm>
            <a:off x="5552229" y="1377890"/>
            <a:ext cx="1" cy="501291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278068" y="1754968"/>
            <a:ext cx="1642126" cy="1528623"/>
            <a:chOff x="163040" y="1396700"/>
            <a:chExt cx="1772789" cy="1650254"/>
          </a:xfrm>
        </p:grpSpPr>
        <p:pic>
          <p:nvPicPr>
            <p:cNvPr id="9" name="Picture 8"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7" name="TextBox 16"/>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24" name="Group 23"/>
          <p:cNvGrpSpPr/>
          <p:nvPr/>
        </p:nvGrpSpPr>
        <p:grpSpPr>
          <a:xfrm>
            <a:off x="2019374" y="1856816"/>
            <a:ext cx="1642126" cy="1289775"/>
            <a:chOff x="163040" y="3244509"/>
            <a:chExt cx="1772789" cy="1392402"/>
          </a:xfrm>
        </p:grpSpPr>
        <p:pic>
          <p:nvPicPr>
            <p:cNvPr id="11" name="Picture 1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8" name="TextBox 17"/>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29" name="Group 28"/>
          <p:cNvGrpSpPr/>
          <p:nvPr/>
        </p:nvGrpSpPr>
        <p:grpSpPr>
          <a:xfrm>
            <a:off x="286708" y="1751602"/>
            <a:ext cx="1642126" cy="1528623"/>
            <a:chOff x="163040" y="1396700"/>
            <a:chExt cx="1772789" cy="1650254"/>
          </a:xfrm>
        </p:grpSpPr>
        <p:pic>
          <p:nvPicPr>
            <p:cNvPr id="30" name="Picture 29"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31" name="TextBox 30"/>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32" name="Group 31"/>
          <p:cNvGrpSpPr/>
          <p:nvPr/>
        </p:nvGrpSpPr>
        <p:grpSpPr>
          <a:xfrm>
            <a:off x="2028014" y="1853450"/>
            <a:ext cx="1642126" cy="1289775"/>
            <a:chOff x="163040" y="3244509"/>
            <a:chExt cx="1772789" cy="1392402"/>
          </a:xfrm>
        </p:grpSpPr>
        <p:pic>
          <p:nvPicPr>
            <p:cNvPr id="33" name="Picture 32"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34" name="TextBox 33"/>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47" name="Group 46"/>
          <p:cNvGrpSpPr/>
          <p:nvPr/>
        </p:nvGrpSpPr>
        <p:grpSpPr>
          <a:xfrm>
            <a:off x="274728" y="1751602"/>
            <a:ext cx="1642126" cy="1528623"/>
            <a:chOff x="163040" y="1396700"/>
            <a:chExt cx="1772789" cy="1650254"/>
          </a:xfrm>
        </p:grpSpPr>
        <p:pic>
          <p:nvPicPr>
            <p:cNvPr id="48" name="Picture 47"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49" name="TextBox 48"/>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50" name="Group 49"/>
          <p:cNvGrpSpPr/>
          <p:nvPr/>
        </p:nvGrpSpPr>
        <p:grpSpPr>
          <a:xfrm>
            <a:off x="2016034" y="1853450"/>
            <a:ext cx="1642126" cy="1289775"/>
            <a:chOff x="163040" y="3244509"/>
            <a:chExt cx="1772789" cy="1392402"/>
          </a:xfrm>
        </p:grpSpPr>
        <p:pic>
          <p:nvPicPr>
            <p:cNvPr id="51" name="Picture 5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52" name="TextBox 51"/>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65" name="Group 64"/>
          <p:cNvGrpSpPr/>
          <p:nvPr/>
        </p:nvGrpSpPr>
        <p:grpSpPr>
          <a:xfrm>
            <a:off x="274728" y="1751602"/>
            <a:ext cx="1642126" cy="1528623"/>
            <a:chOff x="163040" y="1396700"/>
            <a:chExt cx="1772789" cy="1650254"/>
          </a:xfrm>
        </p:grpSpPr>
        <p:pic>
          <p:nvPicPr>
            <p:cNvPr id="66" name="Picture 65"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67" name="TextBox 66"/>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68" name="Group 67"/>
          <p:cNvGrpSpPr/>
          <p:nvPr/>
        </p:nvGrpSpPr>
        <p:grpSpPr>
          <a:xfrm>
            <a:off x="2016034" y="1853450"/>
            <a:ext cx="1642126" cy="1289775"/>
            <a:chOff x="163040" y="3244509"/>
            <a:chExt cx="1772789" cy="1392402"/>
          </a:xfrm>
        </p:grpSpPr>
        <p:pic>
          <p:nvPicPr>
            <p:cNvPr id="69" name="Picture 68"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70" name="TextBox 69"/>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83" name="Group 82"/>
          <p:cNvGrpSpPr/>
          <p:nvPr/>
        </p:nvGrpSpPr>
        <p:grpSpPr>
          <a:xfrm>
            <a:off x="274728" y="1751602"/>
            <a:ext cx="1642126" cy="1528623"/>
            <a:chOff x="163040" y="1396700"/>
            <a:chExt cx="1772789" cy="1650254"/>
          </a:xfrm>
        </p:grpSpPr>
        <p:pic>
          <p:nvPicPr>
            <p:cNvPr id="84" name="Picture 83"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85" name="TextBox 84"/>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86" name="Group 85"/>
          <p:cNvGrpSpPr/>
          <p:nvPr/>
        </p:nvGrpSpPr>
        <p:grpSpPr>
          <a:xfrm>
            <a:off x="2016034" y="1853450"/>
            <a:ext cx="1642126" cy="1289775"/>
            <a:chOff x="163040" y="3244509"/>
            <a:chExt cx="1772789" cy="1392402"/>
          </a:xfrm>
        </p:grpSpPr>
        <p:pic>
          <p:nvPicPr>
            <p:cNvPr id="87" name="Picture 86"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88" name="TextBox 87"/>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01" name="Group 100"/>
          <p:cNvGrpSpPr/>
          <p:nvPr/>
        </p:nvGrpSpPr>
        <p:grpSpPr>
          <a:xfrm>
            <a:off x="283368" y="1748236"/>
            <a:ext cx="1642126" cy="1528623"/>
            <a:chOff x="163040" y="1396700"/>
            <a:chExt cx="1772789" cy="1650254"/>
          </a:xfrm>
        </p:grpSpPr>
        <p:pic>
          <p:nvPicPr>
            <p:cNvPr id="102" name="Picture 101"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03" name="TextBox 102"/>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04" name="Group 103"/>
          <p:cNvGrpSpPr/>
          <p:nvPr/>
        </p:nvGrpSpPr>
        <p:grpSpPr>
          <a:xfrm>
            <a:off x="2024674" y="1850084"/>
            <a:ext cx="1642126" cy="1289775"/>
            <a:chOff x="163040" y="3244509"/>
            <a:chExt cx="1772789" cy="1392402"/>
          </a:xfrm>
        </p:grpSpPr>
        <p:pic>
          <p:nvPicPr>
            <p:cNvPr id="105" name="Picture 104"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06" name="TextBox 105"/>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19" name="Group 118"/>
          <p:cNvGrpSpPr/>
          <p:nvPr/>
        </p:nvGrpSpPr>
        <p:grpSpPr>
          <a:xfrm>
            <a:off x="271388" y="1748236"/>
            <a:ext cx="1642126" cy="1528623"/>
            <a:chOff x="163040" y="1396700"/>
            <a:chExt cx="1772789" cy="1650254"/>
          </a:xfrm>
        </p:grpSpPr>
        <p:pic>
          <p:nvPicPr>
            <p:cNvPr id="120" name="Picture 119"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21" name="TextBox 120"/>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22" name="Group 121"/>
          <p:cNvGrpSpPr/>
          <p:nvPr/>
        </p:nvGrpSpPr>
        <p:grpSpPr>
          <a:xfrm>
            <a:off x="2012694" y="1850084"/>
            <a:ext cx="1642126" cy="1289775"/>
            <a:chOff x="163040" y="3244509"/>
            <a:chExt cx="1772789" cy="1392402"/>
          </a:xfrm>
        </p:grpSpPr>
        <p:pic>
          <p:nvPicPr>
            <p:cNvPr id="123" name="Picture 122"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24" name="TextBox 123"/>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37" name="Group 136"/>
          <p:cNvGrpSpPr/>
          <p:nvPr/>
        </p:nvGrpSpPr>
        <p:grpSpPr>
          <a:xfrm>
            <a:off x="271388" y="1748236"/>
            <a:ext cx="1642126" cy="1528623"/>
            <a:chOff x="163040" y="1396700"/>
            <a:chExt cx="1772789" cy="1650254"/>
          </a:xfrm>
        </p:grpSpPr>
        <p:pic>
          <p:nvPicPr>
            <p:cNvPr id="138" name="Picture 137"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39" name="TextBox 138"/>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40" name="Group 139"/>
          <p:cNvGrpSpPr/>
          <p:nvPr/>
        </p:nvGrpSpPr>
        <p:grpSpPr>
          <a:xfrm>
            <a:off x="2012694" y="1850084"/>
            <a:ext cx="1642126" cy="1289775"/>
            <a:chOff x="163040" y="3244509"/>
            <a:chExt cx="1772789" cy="1392402"/>
          </a:xfrm>
        </p:grpSpPr>
        <p:pic>
          <p:nvPicPr>
            <p:cNvPr id="141" name="Picture 14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42" name="TextBox 141"/>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46" name="Group 145"/>
          <p:cNvGrpSpPr/>
          <p:nvPr/>
        </p:nvGrpSpPr>
        <p:grpSpPr>
          <a:xfrm>
            <a:off x="2012694" y="5194133"/>
            <a:ext cx="1065002" cy="1099194"/>
            <a:chOff x="2145519" y="1396700"/>
            <a:chExt cx="1598921" cy="1650254"/>
          </a:xfrm>
        </p:grpSpPr>
        <p:pic>
          <p:nvPicPr>
            <p:cNvPr id="147" name="Picture 146"/>
            <p:cNvPicPr>
              <a:picLocks noChangeAspect="1"/>
            </p:cNvPicPr>
            <p:nvPr/>
          </p:nvPicPr>
          <p:blipFill rotWithShape="1">
            <a:blip r:embed="rId6"/>
            <a:srcRect r="27333"/>
            <a:stretch/>
          </p:blipFill>
          <p:spPr>
            <a:xfrm>
              <a:off x="2145519" y="1396700"/>
              <a:ext cx="1598921" cy="1650254"/>
            </a:xfrm>
            <a:prstGeom prst="rect">
              <a:avLst/>
            </a:prstGeom>
          </p:spPr>
        </p:pic>
        <p:sp>
          <p:nvSpPr>
            <p:cNvPr id="148" name="TextBox 147"/>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149" name="Group 148"/>
          <p:cNvGrpSpPr/>
          <p:nvPr/>
        </p:nvGrpSpPr>
        <p:grpSpPr>
          <a:xfrm>
            <a:off x="3093463" y="5199254"/>
            <a:ext cx="1122714" cy="1067003"/>
            <a:chOff x="2145519" y="3244509"/>
            <a:chExt cx="1471969" cy="1398927"/>
          </a:xfrm>
        </p:grpSpPr>
        <p:pic>
          <p:nvPicPr>
            <p:cNvPr id="150" name="Picture 149"/>
            <p:cNvPicPr>
              <a:picLocks noChangeAspect="1"/>
            </p:cNvPicPr>
            <p:nvPr/>
          </p:nvPicPr>
          <p:blipFill>
            <a:blip r:embed="rId7"/>
            <a:stretch>
              <a:fillRect/>
            </a:stretch>
          </p:blipFill>
          <p:spPr>
            <a:xfrm>
              <a:off x="2145520" y="3244509"/>
              <a:ext cx="1471968" cy="1392402"/>
            </a:xfrm>
            <a:prstGeom prst="rect">
              <a:avLst/>
            </a:prstGeom>
          </p:spPr>
        </p:pic>
        <p:sp>
          <p:nvSpPr>
            <p:cNvPr id="151" name="TextBox 150"/>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152" name="Group 151"/>
          <p:cNvGrpSpPr/>
          <p:nvPr/>
        </p:nvGrpSpPr>
        <p:grpSpPr>
          <a:xfrm>
            <a:off x="1277378" y="3379347"/>
            <a:ext cx="1483992" cy="1420096"/>
            <a:chOff x="2145520" y="4797988"/>
            <a:chExt cx="1670863" cy="1598920"/>
          </a:xfrm>
        </p:grpSpPr>
        <p:pic>
          <p:nvPicPr>
            <p:cNvPr id="153" name="Picture 152"/>
            <p:cNvPicPr>
              <a:picLocks noChangeAspect="1"/>
            </p:cNvPicPr>
            <p:nvPr/>
          </p:nvPicPr>
          <p:blipFill>
            <a:blip r:embed="rId8"/>
            <a:stretch>
              <a:fillRect/>
            </a:stretch>
          </p:blipFill>
          <p:spPr>
            <a:xfrm>
              <a:off x="2145520" y="4797988"/>
              <a:ext cx="1598920" cy="1598920"/>
            </a:xfrm>
            <a:prstGeom prst="rect">
              <a:avLst/>
            </a:prstGeom>
          </p:spPr>
        </p:pic>
        <p:sp>
          <p:nvSpPr>
            <p:cNvPr id="154" name="TextBox 153"/>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55" name="Group 154"/>
          <p:cNvGrpSpPr/>
          <p:nvPr/>
        </p:nvGrpSpPr>
        <p:grpSpPr>
          <a:xfrm>
            <a:off x="1274038" y="3375981"/>
            <a:ext cx="1483992" cy="1420096"/>
            <a:chOff x="2145520" y="4797988"/>
            <a:chExt cx="1670863" cy="1598920"/>
          </a:xfrm>
        </p:grpSpPr>
        <p:pic>
          <p:nvPicPr>
            <p:cNvPr id="156" name="Picture 155"/>
            <p:cNvPicPr>
              <a:picLocks noChangeAspect="1"/>
            </p:cNvPicPr>
            <p:nvPr/>
          </p:nvPicPr>
          <p:blipFill>
            <a:blip r:embed="rId8"/>
            <a:stretch>
              <a:fillRect/>
            </a:stretch>
          </p:blipFill>
          <p:spPr>
            <a:xfrm>
              <a:off x="2145520" y="4797988"/>
              <a:ext cx="1598920" cy="1598920"/>
            </a:xfrm>
            <a:prstGeom prst="rect">
              <a:avLst/>
            </a:prstGeom>
          </p:spPr>
        </p:pic>
        <p:sp>
          <p:nvSpPr>
            <p:cNvPr id="157" name="TextBox 156"/>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58" name="Group 157"/>
          <p:cNvGrpSpPr/>
          <p:nvPr/>
        </p:nvGrpSpPr>
        <p:grpSpPr>
          <a:xfrm>
            <a:off x="1274038" y="3375981"/>
            <a:ext cx="1483992" cy="1420096"/>
            <a:chOff x="2145520" y="4797988"/>
            <a:chExt cx="1670863" cy="1598920"/>
          </a:xfrm>
        </p:grpSpPr>
        <p:pic>
          <p:nvPicPr>
            <p:cNvPr id="159" name="Picture 158"/>
            <p:cNvPicPr>
              <a:picLocks noChangeAspect="1"/>
            </p:cNvPicPr>
            <p:nvPr/>
          </p:nvPicPr>
          <p:blipFill>
            <a:blip r:embed="rId8"/>
            <a:stretch>
              <a:fillRect/>
            </a:stretch>
          </p:blipFill>
          <p:spPr>
            <a:xfrm>
              <a:off x="2145520" y="4797988"/>
              <a:ext cx="1598920" cy="1598920"/>
            </a:xfrm>
            <a:prstGeom prst="rect">
              <a:avLst/>
            </a:prstGeom>
          </p:spPr>
        </p:pic>
        <p:sp>
          <p:nvSpPr>
            <p:cNvPr id="160" name="TextBox 159"/>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1" name="Group 160"/>
          <p:cNvGrpSpPr/>
          <p:nvPr/>
        </p:nvGrpSpPr>
        <p:grpSpPr>
          <a:xfrm>
            <a:off x="1270698" y="3372615"/>
            <a:ext cx="1483992" cy="1420096"/>
            <a:chOff x="2145520" y="4797988"/>
            <a:chExt cx="1670863" cy="1598920"/>
          </a:xfrm>
        </p:grpSpPr>
        <p:pic>
          <p:nvPicPr>
            <p:cNvPr id="162" name="Picture 161"/>
            <p:cNvPicPr>
              <a:picLocks noChangeAspect="1"/>
            </p:cNvPicPr>
            <p:nvPr/>
          </p:nvPicPr>
          <p:blipFill>
            <a:blip r:embed="rId8"/>
            <a:stretch>
              <a:fillRect/>
            </a:stretch>
          </p:blipFill>
          <p:spPr>
            <a:xfrm>
              <a:off x="2145520" y="4797988"/>
              <a:ext cx="1598920" cy="1598920"/>
            </a:xfrm>
            <a:prstGeom prst="rect">
              <a:avLst/>
            </a:prstGeom>
          </p:spPr>
        </p:pic>
        <p:sp>
          <p:nvSpPr>
            <p:cNvPr id="163" name="TextBox 162"/>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4" name="Group 163"/>
          <p:cNvGrpSpPr/>
          <p:nvPr/>
        </p:nvGrpSpPr>
        <p:grpSpPr>
          <a:xfrm>
            <a:off x="1274038" y="3375981"/>
            <a:ext cx="1483992" cy="1420096"/>
            <a:chOff x="2145520" y="4797988"/>
            <a:chExt cx="1670863" cy="1598920"/>
          </a:xfrm>
        </p:grpSpPr>
        <p:pic>
          <p:nvPicPr>
            <p:cNvPr id="165" name="Picture 164"/>
            <p:cNvPicPr>
              <a:picLocks noChangeAspect="1"/>
            </p:cNvPicPr>
            <p:nvPr/>
          </p:nvPicPr>
          <p:blipFill>
            <a:blip r:embed="rId8"/>
            <a:stretch>
              <a:fillRect/>
            </a:stretch>
          </p:blipFill>
          <p:spPr>
            <a:xfrm>
              <a:off x="2145520" y="4797988"/>
              <a:ext cx="1598920" cy="1598920"/>
            </a:xfrm>
            <a:prstGeom prst="rect">
              <a:avLst/>
            </a:prstGeom>
          </p:spPr>
        </p:pic>
        <p:sp>
          <p:nvSpPr>
            <p:cNvPr id="166" name="TextBox 165"/>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7" name="Group 166"/>
          <p:cNvGrpSpPr/>
          <p:nvPr/>
        </p:nvGrpSpPr>
        <p:grpSpPr>
          <a:xfrm>
            <a:off x="1270698" y="3372615"/>
            <a:ext cx="1483992" cy="1420096"/>
            <a:chOff x="2145520" y="4797988"/>
            <a:chExt cx="1670863" cy="1598920"/>
          </a:xfrm>
        </p:grpSpPr>
        <p:pic>
          <p:nvPicPr>
            <p:cNvPr id="168" name="Picture 167"/>
            <p:cNvPicPr>
              <a:picLocks noChangeAspect="1"/>
            </p:cNvPicPr>
            <p:nvPr/>
          </p:nvPicPr>
          <p:blipFill>
            <a:blip r:embed="rId8"/>
            <a:stretch>
              <a:fillRect/>
            </a:stretch>
          </p:blipFill>
          <p:spPr>
            <a:xfrm>
              <a:off x="2145520" y="4797988"/>
              <a:ext cx="1598920" cy="1598920"/>
            </a:xfrm>
            <a:prstGeom prst="rect">
              <a:avLst/>
            </a:prstGeom>
          </p:spPr>
        </p:pic>
        <p:sp>
          <p:nvSpPr>
            <p:cNvPr id="169" name="TextBox 168"/>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70" name="Group 169"/>
          <p:cNvGrpSpPr/>
          <p:nvPr/>
        </p:nvGrpSpPr>
        <p:grpSpPr>
          <a:xfrm>
            <a:off x="1270698" y="3372615"/>
            <a:ext cx="1483992" cy="1420096"/>
            <a:chOff x="2145520" y="4797988"/>
            <a:chExt cx="1670863" cy="1598920"/>
          </a:xfrm>
        </p:grpSpPr>
        <p:pic>
          <p:nvPicPr>
            <p:cNvPr id="171" name="Picture 170"/>
            <p:cNvPicPr>
              <a:picLocks noChangeAspect="1"/>
            </p:cNvPicPr>
            <p:nvPr/>
          </p:nvPicPr>
          <p:blipFill>
            <a:blip r:embed="rId8"/>
            <a:stretch>
              <a:fillRect/>
            </a:stretch>
          </p:blipFill>
          <p:spPr>
            <a:xfrm>
              <a:off x="2145520" y="4797988"/>
              <a:ext cx="1598920" cy="1598920"/>
            </a:xfrm>
            <a:prstGeom prst="rect">
              <a:avLst/>
            </a:prstGeom>
          </p:spPr>
        </p:pic>
        <p:sp>
          <p:nvSpPr>
            <p:cNvPr id="172" name="TextBox 171"/>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73" name="Group 172"/>
          <p:cNvGrpSpPr/>
          <p:nvPr/>
        </p:nvGrpSpPr>
        <p:grpSpPr>
          <a:xfrm>
            <a:off x="1267358" y="3369249"/>
            <a:ext cx="1483992" cy="1420096"/>
            <a:chOff x="2145520" y="4797988"/>
            <a:chExt cx="1670863" cy="1598920"/>
          </a:xfrm>
        </p:grpSpPr>
        <p:pic>
          <p:nvPicPr>
            <p:cNvPr id="174" name="Picture 173"/>
            <p:cNvPicPr>
              <a:picLocks noChangeAspect="1"/>
            </p:cNvPicPr>
            <p:nvPr/>
          </p:nvPicPr>
          <p:blipFill>
            <a:blip r:embed="rId8"/>
            <a:stretch>
              <a:fillRect/>
            </a:stretch>
          </p:blipFill>
          <p:spPr>
            <a:xfrm>
              <a:off x="2145520" y="4797988"/>
              <a:ext cx="1598920" cy="1598920"/>
            </a:xfrm>
            <a:prstGeom prst="rect">
              <a:avLst/>
            </a:prstGeom>
          </p:spPr>
        </p:pic>
        <p:sp>
          <p:nvSpPr>
            <p:cNvPr id="175" name="TextBox 174"/>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83" name="Group 182"/>
          <p:cNvGrpSpPr/>
          <p:nvPr/>
        </p:nvGrpSpPr>
        <p:grpSpPr>
          <a:xfrm>
            <a:off x="2942980" y="3375981"/>
            <a:ext cx="1417068" cy="1380088"/>
            <a:chOff x="2048793" y="4948424"/>
            <a:chExt cx="1062732" cy="1034999"/>
          </a:xfrm>
        </p:grpSpPr>
        <p:sp>
          <p:nvSpPr>
            <p:cNvPr id="176" name="Rectangle 175"/>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79" name="Straight Connector 178"/>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84" name="Group 183"/>
          <p:cNvGrpSpPr/>
          <p:nvPr/>
        </p:nvGrpSpPr>
        <p:grpSpPr>
          <a:xfrm>
            <a:off x="2939640" y="3372615"/>
            <a:ext cx="1417068" cy="1380088"/>
            <a:chOff x="2048793" y="4948424"/>
            <a:chExt cx="1062732" cy="1034999"/>
          </a:xfrm>
        </p:grpSpPr>
        <p:sp>
          <p:nvSpPr>
            <p:cNvPr id="185" name="Rectangle 184"/>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86" name="Straight Connector 185"/>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88" name="Group 187"/>
          <p:cNvGrpSpPr/>
          <p:nvPr/>
        </p:nvGrpSpPr>
        <p:grpSpPr>
          <a:xfrm>
            <a:off x="2939640" y="3384597"/>
            <a:ext cx="1417068" cy="1380088"/>
            <a:chOff x="2048793" y="4948424"/>
            <a:chExt cx="1062732" cy="1034999"/>
          </a:xfrm>
        </p:grpSpPr>
        <p:sp>
          <p:nvSpPr>
            <p:cNvPr id="189" name="Rectangle 188"/>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0" name="Straight Connector 189"/>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92" name="Group 191"/>
          <p:cNvGrpSpPr/>
          <p:nvPr/>
        </p:nvGrpSpPr>
        <p:grpSpPr>
          <a:xfrm>
            <a:off x="2936300" y="3381231"/>
            <a:ext cx="1417068" cy="1380088"/>
            <a:chOff x="2048793" y="4948424"/>
            <a:chExt cx="1062732" cy="1034999"/>
          </a:xfrm>
        </p:grpSpPr>
        <p:sp>
          <p:nvSpPr>
            <p:cNvPr id="193" name="Rectangle 192"/>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4" name="Straight Connector 193"/>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96" name="Group 195"/>
          <p:cNvGrpSpPr/>
          <p:nvPr/>
        </p:nvGrpSpPr>
        <p:grpSpPr>
          <a:xfrm>
            <a:off x="2939640" y="3372615"/>
            <a:ext cx="1417068" cy="1380088"/>
            <a:chOff x="2048793" y="4948424"/>
            <a:chExt cx="1062732" cy="1034999"/>
          </a:xfrm>
        </p:grpSpPr>
        <p:sp>
          <p:nvSpPr>
            <p:cNvPr id="197" name="Rectangle 196"/>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8" name="Straight Connector 197"/>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0" name="Group 199"/>
          <p:cNvGrpSpPr/>
          <p:nvPr/>
        </p:nvGrpSpPr>
        <p:grpSpPr>
          <a:xfrm>
            <a:off x="2936300" y="3369249"/>
            <a:ext cx="1417068" cy="1380088"/>
            <a:chOff x="2048793" y="4948424"/>
            <a:chExt cx="1062732" cy="1034999"/>
          </a:xfrm>
        </p:grpSpPr>
        <p:sp>
          <p:nvSpPr>
            <p:cNvPr id="201" name="Rectangle 200"/>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02" name="Straight Connector 201"/>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4" name="Group 203"/>
          <p:cNvGrpSpPr/>
          <p:nvPr/>
        </p:nvGrpSpPr>
        <p:grpSpPr>
          <a:xfrm>
            <a:off x="2936300" y="3381231"/>
            <a:ext cx="1417068" cy="1380088"/>
            <a:chOff x="2048793" y="4948424"/>
            <a:chExt cx="1062732" cy="1034999"/>
          </a:xfrm>
        </p:grpSpPr>
        <p:sp>
          <p:nvSpPr>
            <p:cNvPr id="205" name="Rectangle 204"/>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06" name="Straight Connector 205"/>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a:off x="2932960" y="3377865"/>
            <a:ext cx="1417068" cy="1380088"/>
            <a:chOff x="2048793" y="4948424"/>
            <a:chExt cx="1062732" cy="1034999"/>
          </a:xfrm>
        </p:grpSpPr>
        <p:sp>
          <p:nvSpPr>
            <p:cNvPr id="209" name="Rectangle 208"/>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10" name="Straight Connector 209"/>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sp>
        <p:nvSpPr>
          <p:cNvPr id="213" name="Rectangle 212"/>
          <p:cNvSpPr/>
          <p:nvPr/>
        </p:nvSpPr>
        <p:spPr>
          <a:xfrm>
            <a:off x="274728" y="5194133"/>
            <a:ext cx="5128405" cy="110592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214" name="TextBox 213"/>
          <p:cNvSpPr txBox="1"/>
          <p:nvPr/>
        </p:nvSpPr>
        <p:spPr>
          <a:xfrm>
            <a:off x="235496" y="5560406"/>
            <a:ext cx="1737966" cy="369332"/>
          </a:xfrm>
          <a:prstGeom prst="rect">
            <a:avLst/>
          </a:prstGeom>
          <a:noFill/>
        </p:spPr>
        <p:txBody>
          <a:bodyPr wrap="square" rtlCol="0">
            <a:spAutoFit/>
          </a:bodyPr>
          <a:lstStyle/>
          <a:p>
            <a:pPr algn="ctr"/>
            <a:r>
              <a:rPr lang="en-US" dirty="0" smtClean="0"/>
              <a:t>Achievements:</a:t>
            </a:r>
            <a:endParaRPr lang="en-US" dirty="0"/>
          </a:p>
        </p:txBody>
      </p:sp>
      <p:sp>
        <p:nvSpPr>
          <p:cNvPr id="215" name="Rectangle 214"/>
          <p:cNvSpPr/>
          <p:nvPr/>
        </p:nvSpPr>
        <p:spPr>
          <a:xfrm>
            <a:off x="4239961" y="5194133"/>
            <a:ext cx="1147852" cy="107212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Oil</a:t>
            </a:r>
            <a:endParaRPr lang="en-US" dirty="0"/>
          </a:p>
        </p:txBody>
      </p:sp>
      <p:grpSp>
        <p:nvGrpSpPr>
          <p:cNvPr id="233" name="Group 232"/>
          <p:cNvGrpSpPr/>
          <p:nvPr/>
        </p:nvGrpSpPr>
        <p:grpSpPr>
          <a:xfrm>
            <a:off x="3744440" y="1850084"/>
            <a:ext cx="1642126" cy="1040745"/>
            <a:chOff x="163040" y="5035552"/>
            <a:chExt cx="1772789" cy="1123557"/>
          </a:xfrm>
        </p:grpSpPr>
        <p:pic>
          <p:nvPicPr>
            <p:cNvPr id="23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63040" y="5035552"/>
              <a:ext cx="1772789" cy="1123557"/>
            </a:xfrm>
            <a:prstGeom prst="rect">
              <a:avLst/>
            </a:prstGeom>
            <a:noFill/>
            <a:ln w="9525">
              <a:noFill/>
              <a:miter lim="800000"/>
              <a:headEnd/>
              <a:tailEnd/>
            </a:ln>
          </p:spPr>
        </p:pic>
        <p:sp>
          <p:nvSpPr>
            <p:cNvPr id="235" name="TextBox 234"/>
            <p:cNvSpPr txBox="1"/>
            <p:nvPr/>
          </p:nvSpPr>
          <p:spPr>
            <a:xfrm>
              <a:off x="163040" y="5043322"/>
              <a:ext cx="1772789" cy="646331"/>
            </a:xfrm>
            <a:prstGeom prst="rect">
              <a:avLst/>
            </a:prstGeom>
            <a:noFill/>
          </p:spPr>
          <p:txBody>
            <a:bodyPr wrap="square" rtlCol="0" anchor="ctr">
              <a:spAutoFit/>
            </a:bodyPr>
            <a:lstStyle/>
            <a:p>
              <a:pPr algn="ctr"/>
              <a:r>
                <a:rPr lang="en-US" dirty="0" smtClean="0">
                  <a:solidFill>
                    <a:schemeClr val="bg1"/>
                  </a:solidFill>
                </a:rPr>
                <a:t>Capping Rock</a:t>
              </a:r>
            </a:p>
            <a:p>
              <a:pPr algn="ctr"/>
              <a:r>
                <a:rPr lang="en-US" dirty="0" smtClean="0">
                  <a:solidFill>
                    <a:schemeClr val="bg1"/>
                  </a:solidFill>
                </a:rPr>
                <a:t>(non-porous)</a:t>
              </a:r>
              <a:endParaRPr lang="en-US" dirty="0">
                <a:solidFill>
                  <a:schemeClr val="bg1"/>
                </a:solidFill>
              </a:endParaRPr>
            </a:p>
          </p:txBody>
        </p:sp>
      </p:grpSp>
      <p:grpSp>
        <p:nvGrpSpPr>
          <p:cNvPr id="236" name="Group 235"/>
          <p:cNvGrpSpPr/>
          <p:nvPr/>
        </p:nvGrpSpPr>
        <p:grpSpPr>
          <a:xfrm>
            <a:off x="3745687" y="1850084"/>
            <a:ext cx="1642126" cy="1040745"/>
            <a:chOff x="163040" y="5035552"/>
            <a:chExt cx="1772789" cy="1123557"/>
          </a:xfrm>
        </p:grpSpPr>
        <p:pic>
          <p:nvPicPr>
            <p:cNvPr id="23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63040" y="5035552"/>
              <a:ext cx="1772789" cy="1123557"/>
            </a:xfrm>
            <a:prstGeom prst="rect">
              <a:avLst/>
            </a:prstGeom>
            <a:noFill/>
            <a:ln w="9525">
              <a:noFill/>
              <a:miter lim="800000"/>
              <a:headEnd/>
              <a:tailEnd/>
            </a:ln>
          </p:spPr>
        </p:pic>
        <p:sp>
          <p:nvSpPr>
            <p:cNvPr id="238" name="TextBox 237"/>
            <p:cNvSpPr txBox="1"/>
            <p:nvPr/>
          </p:nvSpPr>
          <p:spPr>
            <a:xfrm>
              <a:off x="163040" y="5043322"/>
              <a:ext cx="1772789" cy="646331"/>
            </a:xfrm>
            <a:prstGeom prst="rect">
              <a:avLst/>
            </a:prstGeom>
            <a:noFill/>
          </p:spPr>
          <p:txBody>
            <a:bodyPr wrap="square" rtlCol="0" anchor="ctr">
              <a:spAutoFit/>
            </a:bodyPr>
            <a:lstStyle/>
            <a:p>
              <a:pPr algn="ctr"/>
              <a:r>
                <a:rPr lang="en-US" dirty="0" smtClean="0">
                  <a:solidFill>
                    <a:schemeClr val="bg1"/>
                  </a:solidFill>
                </a:rPr>
                <a:t>Capping Rock</a:t>
              </a:r>
            </a:p>
            <a:p>
              <a:pPr algn="ctr"/>
              <a:r>
                <a:rPr lang="en-US" dirty="0" smtClean="0">
                  <a:solidFill>
                    <a:schemeClr val="bg1"/>
                  </a:solidFill>
                </a:rPr>
                <a:t>(non-porous)</a:t>
              </a:r>
              <a:endParaRPr lang="en-US" dirty="0">
                <a:solidFill>
                  <a:schemeClr val="bg1"/>
                </a:solidFill>
              </a:endParaRPr>
            </a:p>
          </p:txBody>
        </p:sp>
      </p:grpSp>
    </p:spTree>
    <p:extLst>
      <p:ext uri="{BB962C8B-B14F-4D97-AF65-F5344CB8AC3E}">
        <p14:creationId xmlns:p14="http://schemas.microsoft.com/office/powerpoint/2010/main" val="1074873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Sedimentary Rock</a:t>
            </a:r>
            <a:endParaRPr lang="en-US" dirty="0"/>
          </a:p>
        </p:txBody>
      </p:sp>
      <p:sp>
        <p:nvSpPr>
          <p:cNvPr id="4" name="Text Placeholder 3"/>
          <p:cNvSpPr>
            <a:spLocks noGrp="1"/>
          </p:cNvSpPr>
          <p:nvPr>
            <p:ph type="body" sz="half" idx="2"/>
          </p:nvPr>
        </p:nvSpPr>
        <p:spPr/>
        <p:txBody>
          <a:bodyPr>
            <a:normAutofit/>
          </a:bodyPr>
          <a:lstStyle/>
          <a:p>
            <a:r>
              <a:rPr lang="en-US" sz="2000" dirty="0" smtClean="0"/>
              <a:t>Instructions:</a:t>
            </a:r>
          </a:p>
          <a:p>
            <a:endParaRPr lang="en-US" sz="2000" dirty="0"/>
          </a:p>
          <a:p>
            <a:r>
              <a:rPr lang="en-US" sz="2000" dirty="0" smtClean="0"/>
              <a:t>Using the sentence strips given to you, create a process that will result in the following:</a:t>
            </a:r>
          </a:p>
        </p:txBody>
      </p:sp>
      <p:sp>
        <p:nvSpPr>
          <p:cNvPr id="5" name="Date Placeholder 4"/>
          <p:cNvSpPr>
            <a:spLocks noGrp="1"/>
          </p:cNvSpPr>
          <p:nvPr>
            <p:ph type="dt" sz="half" idx="10"/>
          </p:nvPr>
        </p:nvSpPr>
        <p:spPr/>
        <p:txBody>
          <a:bodyPr/>
          <a:lstStyle/>
          <a:p>
            <a:r>
              <a:rPr lang="en-US" smtClean="0"/>
              <a:t>Scripps Classroom Connection</a:t>
            </a:r>
            <a:endParaRPr lang="en-US" dirty="0"/>
          </a:p>
        </p:txBody>
      </p:sp>
      <p:sp>
        <p:nvSpPr>
          <p:cNvPr id="6" name="Footer Placeholder 5"/>
          <p:cNvSpPr>
            <a:spLocks noGrp="1"/>
          </p:cNvSpPr>
          <p:nvPr>
            <p:ph type="ftr" sz="quarter" idx="11"/>
          </p:nvPr>
        </p:nvSpPr>
        <p:spPr/>
        <p:txBody>
          <a:bodyPr/>
          <a:lstStyle/>
          <a:p>
            <a:r>
              <a:rPr lang="en-US" smtClean="0"/>
              <a:t>http://earthref.org/SCC</a:t>
            </a:r>
            <a:endParaRPr lang="en-US" dirty="0" smtClean="0"/>
          </a:p>
        </p:txBody>
      </p:sp>
      <p:pic>
        <p:nvPicPr>
          <p:cNvPr id="7" name="Picture Placeholder 6" descr="HartmutJosiBennohrSedimentary.JPG"/>
          <p:cNvPicPr>
            <a:picLocks noGrp="1" noChangeAspect="1"/>
          </p:cNvPicPr>
          <p:nvPr>
            <p:ph type="pic" idx="1"/>
          </p:nvPr>
        </p:nvPicPr>
        <p:blipFill>
          <a:blip r:embed="rId3">
            <a:extLst>
              <a:ext uri="{28A0092B-C50C-407E-A947-70E740481C1C}">
                <a14:useLocalDpi xmlns:a14="http://schemas.microsoft.com/office/drawing/2010/main" val="0"/>
              </a:ext>
            </a:extLst>
          </a:blip>
          <a:srcRect t="1515" b="1515"/>
          <a:stretch>
            <a:fillRect/>
          </a:stretch>
        </p:blipFill>
        <p:spPr/>
      </p:pic>
    </p:spTree>
    <p:extLst>
      <p:ext uri="{BB962C8B-B14F-4D97-AF65-F5344CB8AC3E}">
        <p14:creationId xmlns:p14="http://schemas.microsoft.com/office/powerpoint/2010/main" val="6443429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smtClean="0"/>
              <a:t>Forming Sedimentary Rock</a:t>
            </a:r>
            <a:endParaRPr lang="en-US" dirty="0"/>
          </a:p>
        </p:txBody>
      </p:sp>
      <p:sp>
        <p:nvSpPr>
          <p:cNvPr id="4" name="Date Placeholder 3"/>
          <p:cNvSpPr>
            <a:spLocks noGrp="1"/>
          </p:cNvSpPr>
          <p:nvPr>
            <p:ph type="dt" sz="half" idx="10"/>
          </p:nvPr>
        </p:nvSpPr>
        <p:spPr/>
        <p:txBody>
          <a:bodyPr/>
          <a:lstStyle/>
          <a:p>
            <a:r>
              <a:rPr lang="en-US" smtClean="0"/>
              <a:t>Scripps Classroom Connection</a:t>
            </a:r>
            <a:endParaRPr lang="en-US" dirty="0"/>
          </a:p>
        </p:txBody>
      </p:sp>
      <p:sp>
        <p:nvSpPr>
          <p:cNvPr id="5" name="Footer Placeholder 4"/>
          <p:cNvSpPr>
            <a:spLocks noGrp="1"/>
          </p:cNvSpPr>
          <p:nvPr>
            <p:ph type="ftr" sz="quarter" idx="12"/>
          </p:nvPr>
        </p:nvSpPr>
        <p:spPr/>
        <p:txBody>
          <a:bodyPr/>
          <a:lstStyle/>
          <a:p>
            <a:r>
              <a:rPr lang="en-US" smtClean="0"/>
              <a:t>http://earthref.org/SCC</a:t>
            </a:r>
            <a:endParaRPr lang="en-US" dirty="0"/>
          </a:p>
        </p:txBody>
      </p:sp>
      <p:pic>
        <p:nvPicPr>
          <p:cNvPr id="10" name="Picture 5"/>
          <p:cNvPicPr>
            <a:picLocks noChangeAspect="1" noChangeArrowheads="1"/>
          </p:cNvPicPr>
          <p:nvPr/>
        </p:nvPicPr>
        <p:blipFill>
          <a:blip r:embed="rId3">
            <a:clrChange>
              <a:clrFrom>
                <a:srgbClr val="C5D1D7"/>
              </a:clrFrom>
              <a:clrTo>
                <a:srgbClr val="C5D1D7">
                  <a:alpha val="0"/>
                </a:srgbClr>
              </a:clrTo>
            </a:clrChange>
          </a:blip>
          <a:srcRect/>
          <a:stretch>
            <a:fillRect/>
          </a:stretch>
        </p:blipFill>
        <p:spPr bwMode="auto">
          <a:xfrm>
            <a:off x="4239961" y="987552"/>
            <a:ext cx="652241" cy="636461"/>
          </a:xfrm>
          <a:prstGeom prst="rect">
            <a:avLst/>
          </a:prstGeom>
          <a:noFill/>
          <a:ln w="9525">
            <a:noFill/>
            <a:miter lim="800000"/>
            <a:headEnd/>
            <a:tailEnd/>
          </a:ln>
        </p:spPr>
      </p:pic>
      <p:cxnSp>
        <p:nvCxnSpPr>
          <p:cNvPr id="7" name="Straight Connector 6"/>
          <p:cNvCxnSpPr/>
          <p:nvPr/>
        </p:nvCxnSpPr>
        <p:spPr>
          <a:xfrm>
            <a:off x="5552229" y="1377890"/>
            <a:ext cx="1" cy="501291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278068" y="1754968"/>
            <a:ext cx="1642126" cy="1528623"/>
            <a:chOff x="163040" y="1396700"/>
            <a:chExt cx="1772789" cy="1650254"/>
          </a:xfrm>
        </p:grpSpPr>
        <p:pic>
          <p:nvPicPr>
            <p:cNvPr id="9" name="Picture 8"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7" name="TextBox 16"/>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24" name="Group 23"/>
          <p:cNvGrpSpPr/>
          <p:nvPr/>
        </p:nvGrpSpPr>
        <p:grpSpPr>
          <a:xfrm>
            <a:off x="2019374" y="1856816"/>
            <a:ext cx="1642126" cy="1289775"/>
            <a:chOff x="163040" y="3244509"/>
            <a:chExt cx="1772789" cy="1392402"/>
          </a:xfrm>
        </p:grpSpPr>
        <p:pic>
          <p:nvPicPr>
            <p:cNvPr id="11" name="Picture 1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8" name="TextBox 17"/>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29" name="Group 28"/>
          <p:cNvGrpSpPr/>
          <p:nvPr/>
        </p:nvGrpSpPr>
        <p:grpSpPr>
          <a:xfrm>
            <a:off x="286708" y="1751602"/>
            <a:ext cx="1642126" cy="1528623"/>
            <a:chOff x="163040" y="1396700"/>
            <a:chExt cx="1772789" cy="1650254"/>
          </a:xfrm>
        </p:grpSpPr>
        <p:pic>
          <p:nvPicPr>
            <p:cNvPr id="30" name="Picture 29"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31" name="TextBox 30"/>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32" name="Group 31"/>
          <p:cNvGrpSpPr/>
          <p:nvPr/>
        </p:nvGrpSpPr>
        <p:grpSpPr>
          <a:xfrm>
            <a:off x="2028014" y="1853450"/>
            <a:ext cx="1642126" cy="1289775"/>
            <a:chOff x="163040" y="3244509"/>
            <a:chExt cx="1772789" cy="1392402"/>
          </a:xfrm>
        </p:grpSpPr>
        <p:pic>
          <p:nvPicPr>
            <p:cNvPr id="33" name="Picture 32"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34" name="TextBox 33"/>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47" name="Group 46"/>
          <p:cNvGrpSpPr/>
          <p:nvPr/>
        </p:nvGrpSpPr>
        <p:grpSpPr>
          <a:xfrm>
            <a:off x="274728" y="1751602"/>
            <a:ext cx="1642126" cy="1528623"/>
            <a:chOff x="163040" y="1396700"/>
            <a:chExt cx="1772789" cy="1650254"/>
          </a:xfrm>
        </p:grpSpPr>
        <p:pic>
          <p:nvPicPr>
            <p:cNvPr id="48" name="Picture 47"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49" name="TextBox 48"/>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50" name="Group 49"/>
          <p:cNvGrpSpPr/>
          <p:nvPr/>
        </p:nvGrpSpPr>
        <p:grpSpPr>
          <a:xfrm>
            <a:off x="2016034" y="1853450"/>
            <a:ext cx="1642126" cy="1289775"/>
            <a:chOff x="163040" y="3244509"/>
            <a:chExt cx="1772789" cy="1392402"/>
          </a:xfrm>
        </p:grpSpPr>
        <p:pic>
          <p:nvPicPr>
            <p:cNvPr id="51" name="Picture 5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52" name="TextBox 51"/>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65" name="Group 64"/>
          <p:cNvGrpSpPr/>
          <p:nvPr/>
        </p:nvGrpSpPr>
        <p:grpSpPr>
          <a:xfrm>
            <a:off x="274728" y="1751602"/>
            <a:ext cx="1642126" cy="1528623"/>
            <a:chOff x="163040" y="1396700"/>
            <a:chExt cx="1772789" cy="1650254"/>
          </a:xfrm>
        </p:grpSpPr>
        <p:pic>
          <p:nvPicPr>
            <p:cNvPr id="66" name="Picture 65"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67" name="TextBox 66"/>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68" name="Group 67"/>
          <p:cNvGrpSpPr/>
          <p:nvPr/>
        </p:nvGrpSpPr>
        <p:grpSpPr>
          <a:xfrm>
            <a:off x="2016034" y="1853450"/>
            <a:ext cx="1642126" cy="1289775"/>
            <a:chOff x="163040" y="3244509"/>
            <a:chExt cx="1772789" cy="1392402"/>
          </a:xfrm>
        </p:grpSpPr>
        <p:pic>
          <p:nvPicPr>
            <p:cNvPr id="69" name="Picture 68"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70" name="TextBox 69"/>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83" name="Group 82"/>
          <p:cNvGrpSpPr/>
          <p:nvPr/>
        </p:nvGrpSpPr>
        <p:grpSpPr>
          <a:xfrm>
            <a:off x="274728" y="1751602"/>
            <a:ext cx="1642126" cy="1528623"/>
            <a:chOff x="163040" y="1396700"/>
            <a:chExt cx="1772789" cy="1650254"/>
          </a:xfrm>
        </p:grpSpPr>
        <p:pic>
          <p:nvPicPr>
            <p:cNvPr id="84" name="Picture 83"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85" name="TextBox 84"/>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86" name="Group 85"/>
          <p:cNvGrpSpPr/>
          <p:nvPr/>
        </p:nvGrpSpPr>
        <p:grpSpPr>
          <a:xfrm>
            <a:off x="2016034" y="1853450"/>
            <a:ext cx="1642126" cy="1289775"/>
            <a:chOff x="163040" y="3244509"/>
            <a:chExt cx="1772789" cy="1392402"/>
          </a:xfrm>
        </p:grpSpPr>
        <p:pic>
          <p:nvPicPr>
            <p:cNvPr id="87" name="Picture 86"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88" name="TextBox 87"/>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01" name="Group 100"/>
          <p:cNvGrpSpPr/>
          <p:nvPr/>
        </p:nvGrpSpPr>
        <p:grpSpPr>
          <a:xfrm>
            <a:off x="283368" y="1748236"/>
            <a:ext cx="1642126" cy="1528623"/>
            <a:chOff x="163040" y="1396700"/>
            <a:chExt cx="1772789" cy="1650254"/>
          </a:xfrm>
        </p:grpSpPr>
        <p:pic>
          <p:nvPicPr>
            <p:cNvPr id="102" name="Picture 101"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03" name="TextBox 102"/>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04" name="Group 103"/>
          <p:cNvGrpSpPr/>
          <p:nvPr/>
        </p:nvGrpSpPr>
        <p:grpSpPr>
          <a:xfrm>
            <a:off x="2024674" y="1850084"/>
            <a:ext cx="1642126" cy="1289775"/>
            <a:chOff x="163040" y="3244509"/>
            <a:chExt cx="1772789" cy="1392402"/>
          </a:xfrm>
        </p:grpSpPr>
        <p:pic>
          <p:nvPicPr>
            <p:cNvPr id="105" name="Picture 104"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06" name="TextBox 105"/>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19" name="Group 118"/>
          <p:cNvGrpSpPr/>
          <p:nvPr/>
        </p:nvGrpSpPr>
        <p:grpSpPr>
          <a:xfrm>
            <a:off x="271388" y="1748236"/>
            <a:ext cx="1642126" cy="1528623"/>
            <a:chOff x="163040" y="1396700"/>
            <a:chExt cx="1772789" cy="1650254"/>
          </a:xfrm>
        </p:grpSpPr>
        <p:pic>
          <p:nvPicPr>
            <p:cNvPr id="120" name="Picture 119"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21" name="TextBox 120"/>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22" name="Group 121"/>
          <p:cNvGrpSpPr/>
          <p:nvPr/>
        </p:nvGrpSpPr>
        <p:grpSpPr>
          <a:xfrm>
            <a:off x="2012694" y="1850084"/>
            <a:ext cx="1642126" cy="1289775"/>
            <a:chOff x="163040" y="3244509"/>
            <a:chExt cx="1772789" cy="1392402"/>
          </a:xfrm>
        </p:grpSpPr>
        <p:pic>
          <p:nvPicPr>
            <p:cNvPr id="123" name="Picture 122"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24" name="TextBox 123"/>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37" name="Group 136"/>
          <p:cNvGrpSpPr/>
          <p:nvPr/>
        </p:nvGrpSpPr>
        <p:grpSpPr>
          <a:xfrm>
            <a:off x="271388" y="1748236"/>
            <a:ext cx="1642126" cy="1528623"/>
            <a:chOff x="163040" y="1396700"/>
            <a:chExt cx="1772789" cy="1650254"/>
          </a:xfrm>
        </p:grpSpPr>
        <p:pic>
          <p:nvPicPr>
            <p:cNvPr id="138" name="Picture 137" descr="Wolf-River-swamp-North-Mississippi.jpg"/>
            <p:cNvPicPr>
              <a:picLocks noChangeAspect="1"/>
            </p:cNvPicPr>
            <p:nvPr/>
          </p:nvPicPr>
          <p:blipFill rotWithShape="1">
            <a:blip r:embed="rId4" cstate="print"/>
            <a:srcRect l="35744" t="8946" r="35427" b="21910"/>
            <a:stretch/>
          </p:blipFill>
          <p:spPr>
            <a:xfrm>
              <a:off x="163040" y="1396700"/>
              <a:ext cx="1772789" cy="1650254"/>
            </a:xfrm>
            <a:prstGeom prst="rect">
              <a:avLst/>
            </a:prstGeom>
          </p:spPr>
        </p:pic>
        <p:sp>
          <p:nvSpPr>
            <p:cNvPr id="139" name="TextBox 138"/>
            <p:cNvSpPr txBox="1"/>
            <p:nvPr/>
          </p:nvSpPr>
          <p:spPr>
            <a:xfrm>
              <a:off x="301752" y="1557610"/>
              <a:ext cx="1459359" cy="646331"/>
            </a:xfrm>
            <a:prstGeom prst="rect">
              <a:avLst/>
            </a:prstGeom>
            <a:noFill/>
          </p:spPr>
          <p:txBody>
            <a:bodyPr wrap="square" rtlCol="0" anchor="ctr">
              <a:spAutoFit/>
            </a:bodyPr>
            <a:lstStyle/>
            <a:p>
              <a:pPr algn="ctr"/>
              <a:r>
                <a:rPr lang="en-US" dirty="0" smtClean="0">
                  <a:solidFill>
                    <a:schemeClr val="bg1"/>
                  </a:solidFill>
                </a:rPr>
                <a:t>Biological</a:t>
              </a:r>
            </a:p>
            <a:p>
              <a:pPr algn="ctr"/>
              <a:r>
                <a:rPr lang="en-US" dirty="0" smtClean="0">
                  <a:solidFill>
                    <a:schemeClr val="bg1"/>
                  </a:solidFill>
                </a:rPr>
                <a:t>Material</a:t>
              </a:r>
              <a:endParaRPr lang="en-US" dirty="0">
                <a:solidFill>
                  <a:schemeClr val="bg1"/>
                </a:solidFill>
              </a:endParaRPr>
            </a:p>
          </p:txBody>
        </p:sp>
      </p:grpSp>
      <p:grpSp>
        <p:nvGrpSpPr>
          <p:cNvPr id="140" name="Group 139"/>
          <p:cNvGrpSpPr/>
          <p:nvPr/>
        </p:nvGrpSpPr>
        <p:grpSpPr>
          <a:xfrm>
            <a:off x="2012694" y="1850084"/>
            <a:ext cx="1642126" cy="1289775"/>
            <a:chOff x="163040" y="3244509"/>
            <a:chExt cx="1772789" cy="1392402"/>
          </a:xfrm>
        </p:grpSpPr>
        <p:pic>
          <p:nvPicPr>
            <p:cNvPr id="141" name="Picture 140" descr="Mud_closeup.jpg"/>
            <p:cNvPicPr>
              <a:picLocks noChangeAspect="1"/>
            </p:cNvPicPr>
            <p:nvPr/>
          </p:nvPicPr>
          <p:blipFill rotWithShape="1">
            <a:blip r:embed="rId5" cstate="print"/>
            <a:srcRect r="55161" b="32609"/>
            <a:stretch/>
          </p:blipFill>
          <p:spPr>
            <a:xfrm>
              <a:off x="163040" y="3244509"/>
              <a:ext cx="1772789" cy="1392402"/>
            </a:xfrm>
            <a:prstGeom prst="rect">
              <a:avLst/>
            </a:prstGeom>
          </p:spPr>
        </p:pic>
        <p:sp>
          <p:nvSpPr>
            <p:cNvPr id="142" name="TextBox 141"/>
            <p:cNvSpPr txBox="1"/>
            <p:nvPr/>
          </p:nvSpPr>
          <p:spPr>
            <a:xfrm>
              <a:off x="301752" y="3591130"/>
              <a:ext cx="1459359" cy="646331"/>
            </a:xfrm>
            <a:prstGeom prst="rect">
              <a:avLst/>
            </a:prstGeom>
            <a:noFill/>
          </p:spPr>
          <p:txBody>
            <a:bodyPr wrap="square" rtlCol="0" anchor="ctr">
              <a:spAutoFit/>
            </a:bodyPr>
            <a:lstStyle/>
            <a:p>
              <a:pPr algn="ctr"/>
              <a:r>
                <a:rPr lang="en-US" dirty="0" smtClean="0">
                  <a:solidFill>
                    <a:schemeClr val="bg1"/>
                  </a:solidFill>
                </a:rPr>
                <a:t>Mud</a:t>
              </a:r>
            </a:p>
            <a:p>
              <a:pPr algn="ctr"/>
              <a:r>
                <a:rPr lang="en-US" dirty="0" smtClean="0">
                  <a:solidFill>
                    <a:schemeClr val="bg1"/>
                  </a:solidFill>
                </a:rPr>
                <a:t>(porous)</a:t>
              </a:r>
              <a:endParaRPr lang="en-US" dirty="0">
                <a:solidFill>
                  <a:schemeClr val="bg1"/>
                </a:solidFill>
              </a:endParaRPr>
            </a:p>
          </p:txBody>
        </p:sp>
      </p:grpSp>
      <p:grpSp>
        <p:nvGrpSpPr>
          <p:cNvPr id="146" name="Group 145"/>
          <p:cNvGrpSpPr/>
          <p:nvPr/>
        </p:nvGrpSpPr>
        <p:grpSpPr>
          <a:xfrm>
            <a:off x="2028462" y="5167063"/>
            <a:ext cx="1065002" cy="1099194"/>
            <a:chOff x="2145519" y="1396700"/>
            <a:chExt cx="1598921" cy="1650254"/>
          </a:xfrm>
        </p:grpSpPr>
        <p:pic>
          <p:nvPicPr>
            <p:cNvPr id="147" name="Picture 146"/>
            <p:cNvPicPr>
              <a:picLocks noChangeAspect="1"/>
            </p:cNvPicPr>
            <p:nvPr/>
          </p:nvPicPr>
          <p:blipFill rotWithShape="1">
            <a:blip r:embed="rId6"/>
            <a:srcRect r="27333"/>
            <a:stretch/>
          </p:blipFill>
          <p:spPr>
            <a:xfrm>
              <a:off x="2145519" y="1396700"/>
              <a:ext cx="1598921" cy="1650254"/>
            </a:xfrm>
            <a:prstGeom prst="rect">
              <a:avLst/>
            </a:prstGeom>
          </p:spPr>
        </p:pic>
        <p:sp>
          <p:nvSpPr>
            <p:cNvPr id="148" name="TextBox 147"/>
            <p:cNvSpPr txBox="1"/>
            <p:nvPr/>
          </p:nvSpPr>
          <p:spPr>
            <a:xfrm>
              <a:off x="2218029" y="1666656"/>
              <a:ext cx="1459359" cy="369332"/>
            </a:xfrm>
            <a:prstGeom prst="rect">
              <a:avLst/>
            </a:prstGeom>
            <a:noFill/>
          </p:spPr>
          <p:txBody>
            <a:bodyPr wrap="square" rtlCol="0" anchor="ctr">
              <a:spAutoFit/>
            </a:bodyPr>
            <a:lstStyle/>
            <a:p>
              <a:pPr algn="ctr"/>
              <a:r>
                <a:rPr lang="en-US" dirty="0" smtClean="0">
                  <a:solidFill>
                    <a:schemeClr val="bg1"/>
                  </a:solidFill>
                </a:rPr>
                <a:t>Heat</a:t>
              </a:r>
              <a:endParaRPr lang="en-US" dirty="0">
                <a:solidFill>
                  <a:schemeClr val="bg1"/>
                </a:solidFill>
              </a:endParaRPr>
            </a:p>
          </p:txBody>
        </p:sp>
      </p:grpSp>
      <p:grpSp>
        <p:nvGrpSpPr>
          <p:cNvPr id="149" name="Group 148"/>
          <p:cNvGrpSpPr/>
          <p:nvPr/>
        </p:nvGrpSpPr>
        <p:grpSpPr>
          <a:xfrm>
            <a:off x="3093463" y="5233056"/>
            <a:ext cx="1122714" cy="1067003"/>
            <a:chOff x="2145519" y="3244509"/>
            <a:chExt cx="1471969" cy="1398927"/>
          </a:xfrm>
        </p:grpSpPr>
        <p:pic>
          <p:nvPicPr>
            <p:cNvPr id="150" name="Picture 149"/>
            <p:cNvPicPr>
              <a:picLocks noChangeAspect="1"/>
            </p:cNvPicPr>
            <p:nvPr/>
          </p:nvPicPr>
          <p:blipFill>
            <a:blip r:embed="rId7"/>
            <a:stretch>
              <a:fillRect/>
            </a:stretch>
          </p:blipFill>
          <p:spPr>
            <a:xfrm>
              <a:off x="2145520" y="3244509"/>
              <a:ext cx="1471968" cy="1392402"/>
            </a:xfrm>
            <a:prstGeom prst="rect">
              <a:avLst/>
            </a:prstGeom>
          </p:spPr>
        </p:pic>
        <p:sp>
          <p:nvSpPr>
            <p:cNvPr id="151" name="TextBox 150"/>
            <p:cNvSpPr txBox="1"/>
            <p:nvPr/>
          </p:nvSpPr>
          <p:spPr>
            <a:xfrm>
              <a:off x="2145519" y="4274104"/>
              <a:ext cx="1459359" cy="369332"/>
            </a:xfrm>
            <a:prstGeom prst="rect">
              <a:avLst/>
            </a:prstGeom>
            <a:noFill/>
          </p:spPr>
          <p:txBody>
            <a:bodyPr wrap="square" rtlCol="0" anchor="ctr">
              <a:spAutoFit/>
            </a:bodyPr>
            <a:lstStyle/>
            <a:p>
              <a:pPr algn="ctr"/>
              <a:r>
                <a:rPr lang="en-US" dirty="0" smtClean="0"/>
                <a:t>Pressure</a:t>
              </a:r>
              <a:endParaRPr lang="en-US" dirty="0"/>
            </a:p>
          </p:txBody>
        </p:sp>
      </p:grpSp>
      <p:grpSp>
        <p:nvGrpSpPr>
          <p:cNvPr id="152" name="Group 151"/>
          <p:cNvGrpSpPr/>
          <p:nvPr/>
        </p:nvGrpSpPr>
        <p:grpSpPr>
          <a:xfrm>
            <a:off x="1277378" y="3379347"/>
            <a:ext cx="1483992" cy="1420096"/>
            <a:chOff x="2145520" y="4797988"/>
            <a:chExt cx="1670863" cy="1598920"/>
          </a:xfrm>
        </p:grpSpPr>
        <p:pic>
          <p:nvPicPr>
            <p:cNvPr id="153" name="Picture 152"/>
            <p:cNvPicPr>
              <a:picLocks noChangeAspect="1"/>
            </p:cNvPicPr>
            <p:nvPr/>
          </p:nvPicPr>
          <p:blipFill>
            <a:blip r:embed="rId8"/>
            <a:stretch>
              <a:fillRect/>
            </a:stretch>
          </p:blipFill>
          <p:spPr>
            <a:xfrm>
              <a:off x="2145520" y="4797988"/>
              <a:ext cx="1598920" cy="1598920"/>
            </a:xfrm>
            <a:prstGeom prst="rect">
              <a:avLst/>
            </a:prstGeom>
          </p:spPr>
        </p:pic>
        <p:sp>
          <p:nvSpPr>
            <p:cNvPr id="154" name="TextBox 153"/>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55" name="Group 154"/>
          <p:cNvGrpSpPr/>
          <p:nvPr/>
        </p:nvGrpSpPr>
        <p:grpSpPr>
          <a:xfrm>
            <a:off x="1274038" y="3375981"/>
            <a:ext cx="1483992" cy="1420096"/>
            <a:chOff x="2145520" y="4797988"/>
            <a:chExt cx="1670863" cy="1598920"/>
          </a:xfrm>
        </p:grpSpPr>
        <p:pic>
          <p:nvPicPr>
            <p:cNvPr id="156" name="Picture 155"/>
            <p:cNvPicPr>
              <a:picLocks noChangeAspect="1"/>
            </p:cNvPicPr>
            <p:nvPr/>
          </p:nvPicPr>
          <p:blipFill>
            <a:blip r:embed="rId8"/>
            <a:stretch>
              <a:fillRect/>
            </a:stretch>
          </p:blipFill>
          <p:spPr>
            <a:xfrm>
              <a:off x="2145520" y="4797988"/>
              <a:ext cx="1598920" cy="1598920"/>
            </a:xfrm>
            <a:prstGeom prst="rect">
              <a:avLst/>
            </a:prstGeom>
          </p:spPr>
        </p:pic>
        <p:sp>
          <p:nvSpPr>
            <p:cNvPr id="157" name="TextBox 156"/>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58" name="Group 157"/>
          <p:cNvGrpSpPr/>
          <p:nvPr/>
        </p:nvGrpSpPr>
        <p:grpSpPr>
          <a:xfrm>
            <a:off x="1274038" y="3375981"/>
            <a:ext cx="1483992" cy="1420096"/>
            <a:chOff x="2145520" y="4797988"/>
            <a:chExt cx="1670863" cy="1598920"/>
          </a:xfrm>
        </p:grpSpPr>
        <p:pic>
          <p:nvPicPr>
            <p:cNvPr id="159" name="Picture 158"/>
            <p:cNvPicPr>
              <a:picLocks noChangeAspect="1"/>
            </p:cNvPicPr>
            <p:nvPr/>
          </p:nvPicPr>
          <p:blipFill>
            <a:blip r:embed="rId8"/>
            <a:stretch>
              <a:fillRect/>
            </a:stretch>
          </p:blipFill>
          <p:spPr>
            <a:xfrm>
              <a:off x="2145520" y="4797988"/>
              <a:ext cx="1598920" cy="1598920"/>
            </a:xfrm>
            <a:prstGeom prst="rect">
              <a:avLst/>
            </a:prstGeom>
          </p:spPr>
        </p:pic>
        <p:sp>
          <p:nvSpPr>
            <p:cNvPr id="160" name="TextBox 159"/>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1" name="Group 160"/>
          <p:cNvGrpSpPr/>
          <p:nvPr/>
        </p:nvGrpSpPr>
        <p:grpSpPr>
          <a:xfrm>
            <a:off x="1270698" y="3372615"/>
            <a:ext cx="1483992" cy="1420096"/>
            <a:chOff x="2145520" y="4797988"/>
            <a:chExt cx="1670863" cy="1598920"/>
          </a:xfrm>
        </p:grpSpPr>
        <p:pic>
          <p:nvPicPr>
            <p:cNvPr id="162" name="Picture 161"/>
            <p:cNvPicPr>
              <a:picLocks noChangeAspect="1"/>
            </p:cNvPicPr>
            <p:nvPr/>
          </p:nvPicPr>
          <p:blipFill>
            <a:blip r:embed="rId8"/>
            <a:stretch>
              <a:fillRect/>
            </a:stretch>
          </p:blipFill>
          <p:spPr>
            <a:xfrm>
              <a:off x="2145520" y="4797988"/>
              <a:ext cx="1598920" cy="1598920"/>
            </a:xfrm>
            <a:prstGeom prst="rect">
              <a:avLst/>
            </a:prstGeom>
          </p:spPr>
        </p:pic>
        <p:sp>
          <p:nvSpPr>
            <p:cNvPr id="163" name="TextBox 162"/>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4" name="Group 163"/>
          <p:cNvGrpSpPr/>
          <p:nvPr/>
        </p:nvGrpSpPr>
        <p:grpSpPr>
          <a:xfrm>
            <a:off x="1274038" y="3375981"/>
            <a:ext cx="1483992" cy="1420096"/>
            <a:chOff x="2145520" y="4797988"/>
            <a:chExt cx="1670863" cy="1598920"/>
          </a:xfrm>
        </p:grpSpPr>
        <p:pic>
          <p:nvPicPr>
            <p:cNvPr id="165" name="Picture 164"/>
            <p:cNvPicPr>
              <a:picLocks noChangeAspect="1"/>
            </p:cNvPicPr>
            <p:nvPr/>
          </p:nvPicPr>
          <p:blipFill>
            <a:blip r:embed="rId8"/>
            <a:stretch>
              <a:fillRect/>
            </a:stretch>
          </p:blipFill>
          <p:spPr>
            <a:xfrm>
              <a:off x="2145520" y="4797988"/>
              <a:ext cx="1598920" cy="1598920"/>
            </a:xfrm>
            <a:prstGeom prst="rect">
              <a:avLst/>
            </a:prstGeom>
          </p:spPr>
        </p:pic>
        <p:sp>
          <p:nvSpPr>
            <p:cNvPr id="166" name="TextBox 165"/>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67" name="Group 166"/>
          <p:cNvGrpSpPr/>
          <p:nvPr/>
        </p:nvGrpSpPr>
        <p:grpSpPr>
          <a:xfrm>
            <a:off x="1270698" y="3372615"/>
            <a:ext cx="1483992" cy="1420096"/>
            <a:chOff x="2145520" y="4797988"/>
            <a:chExt cx="1670863" cy="1598920"/>
          </a:xfrm>
        </p:grpSpPr>
        <p:pic>
          <p:nvPicPr>
            <p:cNvPr id="168" name="Picture 167"/>
            <p:cNvPicPr>
              <a:picLocks noChangeAspect="1"/>
            </p:cNvPicPr>
            <p:nvPr/>
          </p:nvPicPr>
          <p:blipFill>
            <a:blip r:embed="rId8"/>
            <a:stretch>
              <a:fillRect/>
            </a:stretch>
          </p:blipFill>
          <p:spPr>
            <a:xfrm>
              <a:off x="2145520" y="4797988"/>
              <a:ext cx="1598920" cy="1598920"/>
            </a:xfrm>
            <a:prstGeom prst="rect">
              <a:avLst/>
            </a:prstGeom>
          </p:spPr>
        </p:pic>
        <p:sp>
          <p:nvSpPr>
            <p:cNvPr id="169" name="TextBox 168"/>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70" name="Group 169"/>
          <p:cNvGrpSpPr/>
          <p:nvPr/>
        </p:nvGrpSpPr>
        <p:grpSpPr>
          <a:xfrm>
            <a:off x="1270698" y="3372615"/>
            <a:ext cx="1483992" cy="1420096"/>
            <a:chOff x="2145520" y="4797988"/>
            <a:chExt cx="1670863" cy="1598920"/>
          </a:xfrm>
        </p:grpSpPr>
        <p:pic>
          <p:nvPicPr>
            <p:cNvPr id="171" name="Picture 170"/>
            <p:cNvPicPr>
              <a:picLocks noChangeAspect="1"/>
            </p:cNvPicPr>
            <p:nvPr/>
          </p:nvPicPr>
          <p:blipFill>
            <a:blip r:embed="rId8"/>
            <a:stretch>
              <a:fillRect/>
            </a:stretch>
          </p:blipFill>
          <p:spPr>
            <a:xfrm>
              <a:off x="2145520" y="4797988"/>
              <a:ext cx="1598920" cy="1598920"/>
            </a:xfrm>
            <a:prstGeom prst="rect">
              <a:avLst/>
            </a:prstGeom>
          </p:spPr>
        </p:pic>
        <p:sp>
          <p:nvSpPr>
            <p:cNvPr id="172" name="TextBox 171"/>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73" name="Group 172"/>
          <p:cNvGrpSpPr/>
          <p:nvPr/>
        </p:nvGrpSpPr>
        <p:grpSpPr>
          <a:xfrm>
            <a:off x="1267358" y="3369249"/>
            <a:ext cx="1483992" cy="1420096"/>
            <a:chOff x="2145520" y="4797988"/>
            <a:chExt cx="1670863" cy="1598920"/>
          </a:xfrm>
        </p:grpSpPr>
        <p:pic>
          <p:nvPicPr>
            <p:cNvPr id="174" name="Picture 173"/>
            <p:cNvPicPr>
              <a:picLocks noChangeAspect="1"/>
            </p:cNvPicPr>
            <p:nvPr/>
          </p:nvPicPr>
          <p:blipFill>
            <a:blip r:embed="rId8"/>
            <a:stretch>
              <a:fillRect/>
            </a:stretch>
          </p:blipFill>
          <p:spPr>
            <a:xfrm>
              <a:off x="2145520" y="4797988"/>
              <a:ext cx="1598920" cy="1598920"/>
            </a:xfrm>
            <a:prstGeom prst="rect">
              <a:avLst/>
            </a:prstGeom>
          </p:spPr>
        </p:pic>
        <p:sp>
          <p:nvSpPr>
            <p:cNvPr id="175" name="TextBox 174"/>
            <p:cNvSpPr txBox="1"/>
            <p:nvPr/>
          </p:nvSpPr>
          <p:spPr>
            <a:xfrm>
              <a:off x="2614308" y="5338755"/>
              <a:ext cx="1202075" cy="554489"/>
            </a:xfrm>
            <a:prstGeom prst="rect">
              <a:avLst/>
            </a:prstGeom>
            <a:noFill/>
          </p:spPr>
          <p:txBody>
            <a:bodyPr wrap="square" rtlCol="0" anchor="ctr">
              <a:spAutoFit/>
            </a:bodyPr>
            <a:lstStyle/>
            <a:p>
              <a:pPr algn="ctr"/>
              <a:r>
                <a:rPr lang="en-US" dirty="0" smtClean="0"/>
                <a:t>Time</a:t>
              </a:r>
              <a:endParaRPr lang="en-US" dirty="0"/>
            </a:p>
          </p:txBody>
        </p:sp>
      </p:grpSp>
      <p:grpSp>
        <p:nvGrpSpPr>
          <p:cNvPr id="183" name="Group 182"/>
          <p:cNvGrpSpPr/>
          <p:nvPr/>
        </p:nvGrpSpPr>
        <p:grpSpPr>
          <a:xfrm>
            <a:off x="2942980" y="3375981"/>
            <a:ext cx="1417068" cy="1380088"/>
            <a:chOff x="2048793" y="4948424"/>
            <a:chExt cx="1062732" cy="1034999"/>
          </a:xfrm>
        </p:grpSpPr>
        <p:sp>
          <p:nvSpPr>
            <p:cNvPr id="176" name="Rectangle 175"/>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79" name="Straight Connector 178"/>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84" name="Group 183"/>
          <p:cNvGrpSpPr/>
          <p:nvPr/>
        </p:nvGrpSpPr>
        <p:grpSpPr>
          <a:xfrm>
            <a:off x="2939640" y="3372615"/>
            <a:ext cx="1417068" cy="1380088"/>
            <a:chOff x="2048793" y="4948424"/>
            <a:chExt cx="1062732" cy="1034999"/>
          </a:xfrm>
        </p:grpSpPr>
        <p:sp>
          <p:nvSpPr>
            <p:cNvPr id="185" name="Rectangle 184"/>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86" name="Straight Connector 185"/>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88" name="Group 187"/>
          <p:cNvGrpSpPr/>
          <p:nvPr/>
        </p:nvGrpSpPr>
        <p:grpSpPr>
          <a:xfrm>
            <a:off x="2939640" y="3384597"/>
            <a:ext cx="1417068" cy="1380088"/>
            <a:chOff x="2048793" y="4948424"/>
            <a:chExt cx="1062732" cy="1034999"/>
          </a:xfrm>
        </p:grpSpPr>
        <p:sp>
          <p:nvSpPr>
            <p:cNvPr id="189" name="Rectangle 188"/>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0" name="Straight Connector 189"/>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92" name="Group 191"/>
          <p:cNvGrpSpPr/>
          <p:nvPr/>
        </p:nvGrpSpPr>
        <p:grpSpPr>
          <a:xfrm>
            <a:off x="2936300" y="3381231"/>
            <a:ext cx="1417068" cy="1380088"/>
            <a:chOff x="2048793" y="4948424"/>
            <a:chExt cx="1062732" cy="1034999"/>
          </a:xfrm>
        </p:grpSpPr>
        <p:sp>
          <p:nvSpPr>
            <p:cNvPr id="193" name="Rectangle 192"/>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4" name="Straight Connector 193"/>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196" name="Group 195"/>
          <p:cNvGrpSpPr/>
          <p:nvPr/>
        </p:nvGrpSpPr>
        <p:grpSpPr>
          <a:xfrm>
            <a:off x="2939640" y="3372615"/>
            <a:ext cx="1417068" cy="1380088"/>
            <a:chOff x="2048793" y="4948424"/>
            <a:chExt cx="1062732" cy="1034999"/>
          </a:xfrm>
        </p:grpSpPr>
        <p:sp>
          <p:nvSpPr>
            <p:cNvPr id="197" name="Rectangle 196"/>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8" name="Straight Connector 197"/>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0" name="Group 199"/>
          <p:cNvGrpSpPr/>
          <p:nvPr/>
        </p:nvGrpSpPr>
        <p:grpSpPr>
          <a:xfrm>
            <a:off x="2936300" y="3369249"/>
            <a:ext cx="1417068" cy="1380088"/>
            <a:chOff x="2048793" y="4948424"/>
            <a:chExt cx="1062732" cy="1034999"/>
          </a:xfrm>
        </p:grpSpPr>
        <p:sp>
          <p:nvSpPr>
            <p:cNvPr id="201" name="Rectangle 200"/>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02" name="Straight Connector 201"/>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4" name="Group 203"/>
          <p:cNvGrpSpPr/>
          <p:nvPr/>
        </p:nvGrpSpPr>
        <p:grpSpPr>
          <a:xfrm>
            <a:off x="2936300" y="3381231"/>
            <a:ext cx="1417068" cy="1380088"/>
            <a:chOff x="2048793" y="4948424"/>
            <a:chExt cx="1062732" cy="1034999"/>
          </a:xfrm>
        </p:grpSpPr>
        <p:sp>
          <p:nvSpPr>
            <p:cNvPr id="205" name="Rectangle 204"/>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06" name="Straight Connector 205"/>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a:off x="2932960" y="3377865"/>
            <a:ext cx="1417068" cy="1380088"/>
            <a:chOff x="2048793" y="4948424"/>
            <a:chExt cx="1062732" cy="1034999"/>
          </a:xfrm>
        </p:grpSpPr>
        <p:sp>
          <p:nvSpPr>
            <p:cNvPr id="209" name="Rectangle 208"/>
            <p:cNvSpPr/>
            <p:nvPr/>
          </p:nvSpPr>
          <p:spPr>
            <a:xfrm>
              <a:off x="2048793" y="4948424"/>
              <a:ext cx="1062732" cy="1034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48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4800" b="1"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210" name="Straight Connector 209"/>
            <p:cNvCxnSpPr/>
            <p:nvPr/>
          </p:nvCxnSpPr>
          <p:spPr>
            <a:xfrm flipV="1">
              <a:off x="2085885" y="4963031"/>
              <a:ext cx="1013660" cy="1013660"/>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flipH="1" flipV="1">
              <a:off x="2065495" y="4963031"/>
              <a:ext cx="1034050" cy="1020392"/>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grpSp>
      <p:sp>
        <p:nvSpPr>
          <p:cNvPr id="213" name="Rectangle 212"/>
          <p:cNvSpPr/>
          <p:nvPr/>
        </p:nvSpPr>
        <p:spPr>
          <a:xfrm>
            <a:off x="274728" y="5194133"/>
            <a:ext cx="5128405" cy="110592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214" name="TextBox 213"/>
          <p:cNvSpPr txBox="1"/>
          <p:nvPr/>
        </p:nvSpPr>
        <p:spPr>
          <a:xfrm>
            <a:off x="235496" y="5560406"/>
            <a:ext cx="1737966" cy="369332"/>
          </a:xfrm>
          <a:prstGeom prst="rect">
            <a:avLst/>
          </a:prstGeom>
          <a:noFill/>
        </p:spPr>
        <p:txBody>
          <a:bodyPr wrap="square" rtlCol="0">
            <a:spAutoFit/>
          </a:bodyPr>
          <a:lstStyle/>
          <a:p>
            <a:pPr algn="ctr"/>
            <a:r>
              <a:rPr lang="en-US" dirty="0" smtClean="0"/>
              <a:t>Achievements:</a:t>
            </a:r>
            <a:endParaRPr lang="en-US" dirty="0"/>
          </a:p>
        </p:txBody>
      </p:sp>
      <p:sp>
        <p:nvSpPr>
          <p:cNvPr id="215" name="Rectangle 214"/>
          <p:cNvSpPr/>
          <p:nvPr/>
        </p:nvSpPr>
        <p:spPr>
          <a:xfrm>
            <a:off x="4239961" y="5194133"/>
            <a:ext cx="1147852" cy="1072124"/>
          </a:xfrm>
          <a:prstGeom prst="rect">
            <a:avLst/>
          </a:prstGeom>
          <a:blipFill rotWithShape="1">
            <a:blip r:embed="rId9"/>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Rock</a:t>
            </a:r>
            <a:endParaRPr lang="en-US" dirty="0">
              <a:solidFill>
                <a:schemeClr val="tx1"/>
              </a:solidFill>
            </a:endParaRPr>
          </a:p>
        </p:txBody>
      </p:sp>
      <p:grpSp>
        <p:nvGrpSpPr>
          <p:cNvPr id="233" name="Group 232"/>
          <p:cNvGrpSpPr/>
          <p:nvPr/>
        </p:nvGrpSpPr>
        <p:grpSpPr>
          <a:xfrm>
            <a:off x="3761007" y="1857281"/>
            <a:ext cx="1642126" cy="1040745"/>
            <a:chOff x="163040" y="5035552"/>
            <a:chExt cx="1772789" cy="1123557"/>
          </a:xfrm>
        </p:grpSpPr>
        <p:pic>
          <p:nvPicPr>
            <p:cNvPr id="23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63040" y="5035552"/>
              <a:ext cx="1772789" cy="1123557"/>
            </a:xfrm>
            <a:prstGeom prst="rect">
              <a:avLst/>
            </a:prstGeom>
            <a:noFill/>
            <a:ln w="9525">
              <a:noFill/>
              <a:miter lim="800000"/>
              <a:headEnd/>
              <a:tailEnd/>
            </a:ln>
          </p:spPr>
        </p:pic>
        <p:sp>
          <p:nvSpPr>
            <p:cNvPr id="235" name="TextBox 234"/>
            <p:cNvSpPr txBox="1"/>
            <p:nvPr/>
          </p:nvSpPr>
          <p:spPr>
            <a:xfrm>
              <a:off x="163040" y="5043322"/>
              <a:ext cx="1772789" cy="646331"/>
            </a:xfrm>
            <a:prstGeom prst="rect">
              <a:avLst/>
            </a:prstGeom>
            <a:noFill/>
          </p:spPr>
          <p:txBody>
            <a:bodyPr wrap="square" rtlCol="0" anchor="ctr">
              <a:spAutoFit/>
            </a:bodyPr>
            <a:lstStyle/>
            <a:p>
              <a:pPr algn="ctr"/>
              <a:r>
                <a:rPr lang="en-US" dirty="0" smtClean="0">
                  <a:solidFill>
                    <a:schemeClr val="bg1"/>
                  </a:solidFill>
                </a:rPr>
                <a:t>Capping Rock</a:t>
              </a:r>
            </a:p>
            <a:p>
              <a:pPr algn="ctr"/>
              <a:r>
                <a:rPr lang="en-US" dirty="0" smtClean="0">
                  <a:solidFill>
                    <a:schemeClr val="bg1"/>
                  </a:solidFill>
                </a:rPr>
                <a:t>(non-porous)</a:t>
              </a:r>
              <a:endParaRPr lang="en-US" dirty="0">
                <a:solidFill>
                  <a:schemeClr val="bg1"/>
                </a:solidFill>
              </a:endParaRPr>
            </a:p>
          </p:txBody>
        </p:sp>
      </p:grpSp>
      <p:grpSp>
        <p:nvGrpSpPr>
          <p:cNvPr id="236" name="Group 235"/>
          <p:cNvGrpSpPr/>
          <p:nvPr/>
        </p:nvGrpSpPr>
        <p:grpSpPr>
          <a:xfrm>
            <a:off x="3745687" y="1850084"/>
            <a:ext cx="1642126" cy="1040745"/>
            <a:chOff x="163040" y="5035552"/>
            <a:chExt cx="1772789" cy="1123557"/>
          </a:xfrm>
        </p:grpSpPr>
        <p:pic>
          <p:nvPicPr>
            <p:cNvPr id="23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63040" y="5035552"/>
              <a:ext cx="1772789" cy="1123557"/>
            </a:xfrm>
            <a:prstGeom prst="rect">
              <a:avLst/>
            </a:prstGeom>
            <a:noFill/>
            <a:ln w="9525">
              <a:noFill/>
              <a:miter lim="800000"/>
              <a:headEnd/>
              <a:tailEnd/>
            </a:ln>
          </p:spPr>
        </p:pic>
        <p:sp>
          <p:nvSpPr>
            <p:cNvPr id="238" name="TextBox 237"/>
            <p:cNvSpPr txBox="1"/>
            <p:nvPr/>
          </p:nvSpPr>
          <p:spPr>
            <a:xfrm>
              <a:off x="163040" y="5043322"/>
              <a:ext cx="1772789" cy="646331"/>
            </a:xfrm>
            <a:prstGeom prst="rect">
              <a:avLst/>
            </a:prstGeom>
            <a:noFill/>
          </p:spPr>
          <p:txBody>
            <a:bodyPr wrap="square" rtlCol="0" anchor="ctr">
              <a:spAutoFit/>
            </a:bodyPr>
            <a:lstStyle/>
            <a:p>
              <a:pPr algn="ctr"/>
              <a:r>
                <a:rPr lang="en-US" dirty="0" smtClean="0">
                  <a:solidFill>
                    <a:schemeClr val="bg1"/>
                  </a:solidFill>
                </a:rPr>
                <a:t>Capping Rock</a:t>
              </a:r>
            </a:p>
            <a:p>
              <a:pPr algn="ctr"/>
              <a:r>
                <a:rPr lang="en-US" dirty="0" smtClean="0">
                  <a:solidFill>
                    <a:schemeClr val="bg1"/>
                  </a:solidFill>
                </a:rPr>
                <a:t>(non-porous)</a:t>
              </a:r>
              <a:endParaRPr lang="en-US" dirty="0">
                <a:solidFill>
                  <a:schemeClr val="bg1"/>
                </a:solidFill>
              </a:endParaRPr>
            </a:p>
          </p:txBody>
        </p:sp>
      </p:grpSp>
    </p:spTree>
    <p:extLst>
      <p:ext uri="{BB962C8B-B14F-4D97-AF65-F5344CB8AC3E}">
        <p14:creationId xmlns:p14="http://schemas.microsoft.com/office/powerpoint/2010/main" val="10748731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C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8603</TotalTime>
  <Words>4137</Words>
  <Application>Microsoft Macintosh PowerPoint</Application>
  <PresentationFormat>On-screen Show (4:3)</PresentationFormat>
  <Paragraphs>510</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SCC</vt:lpstr>
      <vt:lpstr>Oil Formation</vt:lpstr>
      <vt:lpstr>Oil Formation</vt:lpstr>
      <vt:lpstr>Video Review</vt:lpstr>
      <vt:lpstr>A pocket of oil trapped below the earth’s surface.</vt:lpstr>
      <vt:lpstr>Forming Oil Reserve</vt:lpstr>
      <vt:lpstr>Oil – but no concentrated accumulation.</vt:lpstr>
      <vt:lpstr>Forming Oil (no reserve)</vt:lpstr>
      <vt:lpstr>Sedimentary Rock</vt:lpstr>
      <vt:lpstr>Forming Sedimentary Rock</vt:lpstr>
      <vt:lpstr>Natural Gas</vt:lpstr>
      <vt:lpstr>Forming Natural Gas</vt:lpstr>
      <vt:lpstr>Lab Time!</vt:lpstr>
      <vt:lpstr>Wrap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perfect K-12 presentation ever (replace this with your title)</dc:title>
  <dc:creator>IGPP</dc:creator>
  <cp:lastModifiedBy>Greg Sinnett</cp:lastModifiedBy>
  <cp:revision>139</cp:revision>
  <cp:lastPrinted>2011-07-11T02:33:14Z</cp:lastPrinted>
  <dcterms:created xsi:type="dcterms:W3CDTF">2011-06-23T20:06:11Z</dcterms:created>
  <dcterms:modified xsi:type="dcterms:W3CDTF">2013-11-04T21:38:32Z</dcterms:modified>
</cp:coreProperties>
</file>